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200" r:id="rId2"/>
    <p:sldMasterId id="2147484260" r:id="rId3"/>
    <p:sldMasterId id="2147484368" r:id="rId4"/>
    <p:sldMasterId id="2147484428" r:id="rId5"/>
  </p:sldMasterIdLst>
  <p:notesMasterIdLst>
    <p:notesMasterId r:id="rId24"/>
  </p:notesMasterIdLst>
  <p:sldIdLst>
    <p:sldId id="257" r:id="rId6"/>
    <p:sldId id="264" r:id="rId7"/>
    <p:sldId id="273" r:id="rId8"/>
    <p:sldId id="270" r:id="rId9"/>
    <p:sldId id="277" r:id="rId10"/>
    <p:sldId id="279" r:id="rId11"/>
    <p:sldId id="259" r:id="rId12"/>
    <p:sldId id="280" r:id="rId13"/>
    <p:sldId id="265" r:id="rId14"/>
    <p:sldId id="283" r:id="rId15"/>
    <p:sldId id="284" r:id="rId16"/>
    <p:sldId id="282" r:id="rId17"/>
    <p:sldId id="263" r:id="rId18"/>
    <p:sldId id="274" r:id="rId19"/>
    <p:sldId id="267" r:id="rId20"/>
    <p:sldId id="268" r:id="rId21"/>
    <p:sldId id="27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yan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D86"/>
    <a:srgbClr val="FF0000"/>
    <a:srgbClr val="000099"/>
    <a:srgbClr val="009900"/>
    <a:srgbClr val="DD29B6"/>
    <a:srgbClr val="CDF04E"/>
    <a:srgbClr val="B81E90"/>
    <a:srgbClr val="3399FF"/>
    <a:srgbClr val="00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4" autoAdjust="0"/>
  </p:normalViewPr>
  <p:slideViewPr>
    <p:cSldViewPr>
      <p:cViewPr varScale="1">
        <p:scale>
          <a:sx n="63" d="100"/>
          <a:sy n="63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>
      <p:cViewPr varScale="1">
        <p:scale>
          <a:sx n="60" d="100"/>
          <a:sy n="60" d="100"/>
        </p:scale>
        <p:origin x="-27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6ED22-F557-420C-B778-17B6FFE1A30D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8119EF-84BE-4E76-85D1-4E1B51140312}">
      <dgm:prSet phldrT="[Текст]" custT="1"/>
      <dgm:spPr/>
      <dgm:t>
        <a:bodyPr/>
        <a:lstStyle/>
        <a:p>
          <a:pPr algn="ctr"/>
          <a:r>
            <a:rPr lang="en-US" sz="4400" b="1" dirty="0" smtClean="0"/>
            <a:t>I</a:t>
          </a:r>
          <a:r>
            <a:rPr lang="ru-RU" sz="4400" b="1" dirty="0" smtClean="0"/>
            <a:t> этап</a:t>
          </a:r>
        </a:p>
        <a:p>
          <a:pPr algn="ctr"/>
          <a:r>
            <a:rPr lang="ru-RU" sz="2800" dirty="0" smtClean="0"/>
            <a:t>(2020 год)</a:t>
          </a:r>
          <a:r>
            <a:rPr lang="en-US" sz="2800" dirty="0" smtClean="0"/>
            <a:t> </a:t>
          </a:r>
          <a:endParaRPr lang="ru-RU" sz="2800" dirty="0"/>
        </a:p>
      </dgm:t>
    </dgm:pt>
    <dgm:pt modelId="{EAF59E18-6CC9-4EEA-958D-1FC142AC468C}" type="parTrans" cxnId="{BDC85F1F-FD9E-4943-865F-F17CEADFA546}">
      <dgm:prSet/>
      <dgm:spPr/>
      <dgm:t>
        <a:bodyPr/>
        <a:lstStyle/>
        <a:p>
          <a:endParaRPr lang="ru-RU"/>
        </a:p>
      </dgm:t>
    </dgm:pt>
    <dgm:pt modelId="{64F047CE-7716-4681-8FA4-609CAD6DA707}" type="sibTrans" cxnId="{BDC85F1F-FD9E-4943-865F-F17CEADFA546}">
      <dgm:prSet/>
      <dgm:spPr/>
      <dgm:t>
        <a:bodyPr/>
        <a:lstStyle/>
        <a:p>
          <a:endParaRPr lang="ru-RU"/>
        </a:p>
      </dgm:t>
    </dgm:pt>
    <dgm:pt modelId="{BAC8FF05-285E-416E-B4F5-26EF2B823D58}">
      <dgm:prSet phldrT="[Текст]"/>
      <dgm:spPr/>
      <dgm:t>
        <a:bodyPr/>
        <a:lstStyle/>
        <a:p>
          <a:r>
            <a:rPr lang="ru-RU" dirty="0" smtClean="0"/>
            <a:t>Создание центра тестирования ГТО для сдачи нормативов ГТО населением Железнодорожного района</a:t>
          </a:r>
          <a:endParaRPr lang="ru-RU" dirty="0"/>
        </a:p>
      </dgm:t>
    </dgm:pt>
    <dgm:pt modelId="{DBF89A1E-75CC-40F5-9CA9-D5F0F1BBEC38}" type="parTrans" cxnId="{F5B0F65F-F416-4818-9E28-FDEA11382B15}">
      <dgm:prSet/>
      <dgm:spPr/>
      <dgm:t>
        <a:bodyPr/>
        <a:lstStyle/>
        <a:p>
          <a:endParaRPr lang="ru-RU"/>
        </a:p>
      </dgm:t>
    </dgm:pt>
    <dgm:pt modelId="{4C2EF8EC-7930-4FFB-8B57-253AF2B8608D}" type="sibTrans" cxnId="{F5B0F65F-F416-4818-9E28-FDEA11382B15}">
      <dgm:prSet/>
      <dgm:spPr/>
      <dgm:t>
        <a:bodyPr/>
        <a:lstStyle/>
        <a:p>
          <a:endParaRPr lang="ru-RU"/>
        </a:p>
      </dgm:t>
    </dgm:pt>
    <dgm:pt modelId="{3E991E22-AEE2-44F3-ADE9-C56750781E92}">
      <dgm:prSet phldrT="[Текст]" custT="1"/>
      <dgm:spPr/>
      <dgm:t>
        <a:bodyPr/>
        <a:lstStyle/>
        <a:p>
          <a:pPr algn="ctr"/>
          <a:r>
            <a:rPr lang="en-US" sz="4400" b="1" dirty="0" smtClean="0"/>
            <a:t>II</a:t>
          </a:r>
          <a:r>
            <a:rPr lang="ru-RU" sz="4400" b="1" dirty="0" smtClean="0"/>
            <a:t> этап</a:t>
          </a:r>
        </a:p>
        <a:p>
          <a:pPr algn="ctr"/>
          <a:r>
            <a:rPr lang="ru-RU" sz="2800" dirty="0" smtClean="0"/>
            <a:t>(2021 год)</a:t>
          </a:r>
          <a:r>
            <a:rPr lang="en-US" sz="2800" dirty="0" smtClean="0"/>
            <a:t> </a:t>
          </a:r>
          <a:endParaRPr lang="ru-RU" sz="2800" dirty="0"/>
        </a:p>
      </dgm:t>
    </dgm:pt>
    <dgm:pt modelId="{77AF642B-037C-4787-86F7-8B13A8BE9886}" type="parTrans" cxnId="{E294B4D7-8B6D-41A3-ADF3-EFA35FD3C93C}">
      <dgm:prSet/>
      <dgm:spPr/>
      <dgm:t>
        <a:bodyPr/>
        <a:lstStyle/>
        <a:p>
          <a:endParaRPr lang="ru-RU"/>
        </a:p>
      </dgm:t>
    </dgm:pt>
    <dgm:pt modelId="{4A30E8B2-7FAB-461A-84AD-FB057E2B2778}" type="sibTrans" cxnId="{E294B4D7-8B6D-41A3-ADF3-EFA35FD3C93C}">
      <dgm:prSet/>
      <dgm:spPr/>
      <dgm:t>
        <a:bodyPr/>
        <a:lstStyle/>
        <a:p>
          <a:endParaRPr lang="ru-RU"/>
        </a:p>
      </dgm:t>
    </dgm:pt>
    <dgm:pt modelId="{044A481A-EBF7-4D5D-B6C9-DC3315374634}">
      <dgm:prSet phldrT="[Текст]"/>
      <dgm:spPr/>
      <dgm:t>
        <a:bodyPr/>
        <a:lstStyle/>
        <a:p>
          <a:r>
            <a:rPr lang="ru-RU" dirty="0" smtClean="0"/>
            <a:t>Организация тренировочных занятий профессиональными тренерами и спортсменами по силовым видам спорта для всех желающих  сдать нормативы ГТО  </a:t>
          </a:r>
          <a:endParaRPr lang="ru-RU" dirty="0"/>
        </a:p>
      </dgm:t>
    </dgm:pt>
    <dgm:pt modelId="{4188E622-78A3-49F6-BAF1-8599CFB7D8C0}" type="parTrans" cxnId="{8981FD02-80F1-4B92-85C6-23996ACC723A}">
      <dgm:prSet/>
      <dgm:spPr/>
      <dgm:t>
        <a:bodyPr/>
        <a:lstStyle/>
        <a:p>
          <a:endParaRPr lang="ru-RU"/>
        </a:p>
      </dgm:t>
    </dgm:pt>
    <dgm:pt modelId="{62B77C19-06C1-4251-B7D6-266E5E9D1F25}" type="sibTrans" cxnId="{8981FD02-80F1-4B92-85C6-23996ACC723A}">
      <dgm:prSet/>
      <dgm:spPr/>
      <dgm:t>
        <a:bodyPr/>
        <a:lstStyle/>
        <a:p>
          <a:endParaRPr lang="ru-RU"/>
        </a:p>
      </dgm:t>
    </dgm:pt>
    <dgm:pt modelId="{D1E8A14A-1A1A-406C-8ECE-E1BD4C37E5AB}" type="pres">
      <dgm:prSet presAssocID="{FEE6ED22-F557-420C-B778-17B6FFE1A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66B13-8BCF-4E15-820B-E84E4F59659F}" type="pres">
      <dgm:prSet presAssocID="{F28119EF-84BE-4E76-85D1-4E1B51140312}" presName="linNode" presStyleCnt="0"/>
      <dgm:spPr/>
    </dgm:pt>
    <dgm:pt modelId="{EEF7F035-96B5-4EFC-8B64-381E0015578F}" type="pres">
      <dgm:prSet presAssocID="{F28119EF-84BE-4E76-85D1-4E1B5114031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DD79E-E2C8-4CEC-AD3B-4866C56FD680}" type="pres">
      <dgm:prSet presAssocID="{F28119EF-84BE-4E76-85D1-4E1B51140312}" presName="bracket" presStyleLbl="parChTrans1D1" presStyleIdx="0" presStyleCnt="2"/>
      <dgm:spPr/>
    </dgm:pt>
    <dgm:pt modelId="{A52341CB-C81C-454E-BC33-5F0D681A81B1}" type="pres">
      <dgm:prSet presAssocID="{F28119EF-84BE-4E76-85D1-4E1B51140312}" presName="spH" presStyleCnt="0"/>
      <dgm:spPr/>
    </dgm:pt>
    <dgm:pt modelId="{DF67DCB5-EB79-4426-982C-F7B168A13DF8}" type="pres">
      <dgm:prSet presAssocID="{F28119EF-84BE-4E76-85D1-4E1B5114031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4207-1BAF-4350-B720-12143BD83A63}" type="pres">
      <dgm:prSet presAssocID="{64F047CE-7716-4681-8FA4-609CAD6DA707}" presName="spV" presStyleCnt="0"/>
      <dgm:spPr/>
    </dgm:pt>
    <dgm:pt modelId="{BC1DC1E8-3E94-490A-9ED5-32DA95C3F4C7}" type="pres">
      <dgm:prSet presAssocID="{3E991E22-AEE2-44F3-ADE9-C56750781E92}" presName="linNode" presStyleCnt="0"/>
      <dgm:spPr/>
    </dgm:pt>
    <dgm:pt modelId="{6F601FA6-A388-4B44-8C98-4CD4BD10C9D3}" type="pres">
      <dgm:prSet presAssocID="{3E991E22-AEE2-44F3-ADE9-C56750781E92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F257-C690-46FF-812E-7B40090A8FE9}" type="pres">
      <dgm:prSet presAssocID="{3E991E22-AEE2-44F3-ADE9-C56750781E92}" presName="bracket" presStyleLbl="parChTrans1D1" presStyleIdx="1" presStyleCnt="2"/>
      <dgm:spPr/>
    </dgm:pt>
    <dgm:pt modelId="{456B333A-3436-44D4-BD50-591A0626F86A}" type="pres">
      <dgm:prSet presAssocID="{3E991E22-AEE2-44F3-ADE9-C56750781E92}" presName="spH" presStyleCnt="0"/>
      <dgm:spPr/>
    </dgm:pt>
    <dgm:pt modelId="{3F402603-00C4-4B59-ACFA-490528F931BE}" type="pres">
      <dgm:prSet presAssocID="{3E991E22-AEE2-44F3-ADE9-C56750781E92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A7826-9A11-470D-99EC-6B77D65A822D}" type="presOf" srcId="{BAC8FF05-285E-416E-B4F5-26EF2B823D58}" destId="{DF67DCB5-EB79-4426-982C-F7B168A13DF8}" srcOrd="0" destOrd="0" presId="urn:diagrams.loki3.com/BracketList+Icon"/>
    <dgm:cxn modelId="{5987BD24-DFDF-43BD-8BC9-ABD4FC945CE3}" type="presOf" srcId="{3E991E22-AEE2-44F3-ADE9-C56750781E92}" destId="{6F601FA6-A388-4B44-8C98-4CD4BD10C9D3}" srcOrd="0" destOrd="0" presId="urn:diagrams.loki3.com/BracketList+Icon"/>
    <dgm:cxn modelId="{25E46717-9ADE-400D-9AD3-D5EBA35DA79F}" type="presOf" srcId="{044A481A-EBF7-4D5D-B6C9-DC3315374634}" destId="{3F402603-00C4-4B59-ACFA-490528F931BE}" srcOrd="0" destOrd="0" presId="urn:diagrams.loki3.com/BracketList+Icon"/>
    <dgm:cxn modelId="{E294B4D7-8B6D-41A3-ADF3-EFA35FD3C93C}" srcId="{FEE6ED22-F557-420C-B778-17B6FFE1A30D}" destId="{3E991E22-AEE2-44F3-ADE9-C56750781E92}" srcOrd="1" destOrd="0" parTransId="{77AF642B-037C-4787-86F7-8B13A8BE9886}" sibTransId="{4A30E8B2-7FAB-461A-84AD-FB057E2B2778}"/>
    <dgm:cxn modelId="{F5B0F65F-F416-4818-9E28-FDEA11382B15}" srcId="{F28119EF-84BE-4E76-85D1-4E1B51140312}" destId="{BAC8FF05-285E-416E-B4F5-26EF2B823D58}" srcOrd="0" destOrd="0" parTransId="{DBF89A1E-75CC-40F5-9CA9-D5F0F1BBEC38}" sibTransId="{4C2EF8EC-7930-4FFB-8B57-253AF2B8608D}"/>
    <dgm:cxn modelId="{BDC85F1F-FD9E-4943-865F-F17CEADFA546}" srcId="{FEE6ED22-F557-420C-B778-17B6FFE1A30D}" destId="{F28119EF-84BE-4E76-85D1-4E1B51140312}" srcOrd="0" destOrd="0" parTransId="{EAF59E18-6CC9-4EEA-958D-1FC142AC468C}" sibTransId="{64F047CE-7716-4681-8FA4-609CAD6DA707}"/>
    <dgm:cxn modelId="{8981FD02-80F1-4B92-85C6-23996ACC723A}" srcId="{3E991E22-AEE2-44F3-ADE9-C56750781E92}" destId="{044A481A-EBF7-4D5D-B6C9-DC3315374634}" srcOrd="0" destOrd="0" parTransId="{4188E622-78A3-49F6-BAF1-8599CFB7D8C0}" sibTransId="{62B77C19-06C1-4251-B7D6-266E5E9D1F25}"/>
    <dgm:cxn modelId="{CF745D7B-0E2C-4B98-8BB0-0F27A9FDF631}" type="presOf" srcId="{FEE6ED22-F557-420C-B778-17B6FFE1A30D}" destId="{D1E8A14A-1A1A-406C-8ECE-E1BD4C37E5AB}" srcOrd="0" destOrd="0" presId="urn:diagrams.loki3.com/BracketList+Icon"/>
    <dgm:cxn modelId="{D43B3915-2851-4C23-B5A2-4AD092B0006C}" type="presOf" srcId="{F28119EF-84BE-4E76-85D1-4E1B51140312}" destId="{EEF7F035-96B5-4EFC-8B64-381E0015578F}" srcOrd="0" destOrd="0" presId="urn:diagrams.loki3.com/BracketList+Icon"/>
    <dgm:cxn modelId="{9EE95010-E65B-4AE1-9B55-6249AA1BC89F}" type="presParOf" srcId="{D1E8A14A-1A1A-406C-8ECE-E1BD4C37E5AB}" destId="{5E366B13-8BCF-4E15-820B-E84E4F59659F}" srcOrd="0" destOrd="0" presId="urn:diagrams.loki3.com/BracketList+Icon"/>
    <dgm:cxn modelId="{2C2E853A-46DB-465B-B40B-82DDF229B6F9}" type="presParOf" srcId="{5E366B13-8BCF-4E15-820B-E84E4F59659F}" destId="{EEF7F035-96B5-4EFC-8B64-381E0015578F}" srcOrd="0" destOrd="0" presId="urn:diagrams.loki3.com/BracketList+Icon"/>
    <dgm:cxn modelId="{704C6D89-2E95-4541-81BA-970038124C0F}" type="presParOf" srcId="{5E366B13-8BCF-4E15-820B-E84E4F59659F}" destId="{488DD79E-E2C8-4CEC-AD3B-4866C56FD680}" srcOrd="1" destOrd="0" presId="urn:diagrams.loki3.com/BracketList+Icon"/>
    <dgm:cxn modelId="{115F11D4-F2EC-419A-816E-21501F06E2E4}" type="presParOf" srcId="{5E366B13-8BCF-4E15-820B-E84E4F59659F}" destId="{A52341CB-C81C-454E-BC33-5F0D681A81B1}" srcOrd="2" destOrd="0" presId="urn:diagrams.loki3.com/BracketList+Icon"/>
    <dgm:cxn modelId="{035169FF-450B-4B98-8867-2882D0614B01}" type="presParOf" srcId="{5E366B13-8BCF-4E15-820B-E84E4F59659F}" destId="{DF67DCB5-EB79-4426-982C-F7B168A13DF8}" srcOrd="3" destOrd="0" presId="urn:diagrams.loki3.com/BracketList+Icon"/>
    <dgm:cxn modelId="{92177935-4156-4474-9C3E-1A6E98CCE88A}" type="presParOf" srcId="{D1E8A14A-1A1A-406C-8ECE-E1BD4C37E5AB}" destId="{368C4207-1BAF-4350-B720-12143BD83A63}" srcOrd="1" destOrd="0" presId="urn:diagrams.loki3.com/BracketList+Icon"/>
    <dgm:cxn modelId="{CD54C3E0-21FC-4A98-85D5-C4C417172E15}" type="presParOf" srcId="{D1E8A14A-1A1A-406C-8ECE-E1BD4C37E5AB}" destId="{BC1DC1E8-3E94-490A-9ED5-32DA95C3F4C7}" srcOrd="2" destOrd="0" presId="urn:diagrams.loki3.com/BracketList+Icon"/>
    <dgm:cxn modelId="{260E80D8-2DC3-48B4-8357-9306599A3C0F}" type="presParOf" srcId="{BC1DC1E8-3E94-490A-9ED5-32DA95C3F4C7}" destId="{6F601FA6-A388-4B44-8C98-4CD4BD10C9D3}" srcOrd="0" destOrd="0" presId="urn:diagrams.loki3.com/BracketList+Icon"/>
    <dgm:cxn modelId="{CED3C9DC-9548-4FD2-BDD7-C46AFFC25FDC}" type="presParOf" srcId="{BC1DC1E8-3E94-490A-9ED5-32DA95C3F4C7}" destId="{5D2EF257-C690-46FF-812E-7B40090A8FE9}" srcOrd="1" destOrd="0" presId="urn:diagrams.loki3.com/BracketList+Icon"/>
    <dgm:cxn modelId="{AE9DBABE-0D65-462D-B475-3A38BC955029}" type="presParOf" srcId="{BC1DC1E8-3E94-490A-9ED5-32DA95C3F4C7}" destId="{456B333A-3436-44D4-BD50-591A0626F86A}" srcOrd="2" destOrd="0" presId="urn:diagrams.loki3.com/BracketList+Icon"/>
    <dgm:cxn modelId="{7CB4FBE9-2BED-4031-A90E-4A3FCB51DB6A}" type="presParOf" srcId="{BC1DC1E8-3E94-490A-9ED5-32DA95C3F4C7}" destId="{3F402603-00C4-4B59-ACFA-490528F931BE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8D162-B846-4CE3-9B77-6E97E3518126}" type="doc">
      <dgm:prSet loTypeId="urn:microsoft.com/office/officeart/2005/8/layout/hList1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49989DC-524E-4BE8-921F-73F3424DB0AF}">
      <dgm:prSet phldrT="[Текст]"/>
      <dgm:spPr/>
      <dgm:t>
        <a:bodyPr/>
        <a:lstStyle/>
        <a:p>
          <a:r>
            <a:rPr lang="ru-RU" dirty="0" smtClean="0"/>
            <a:t>ПОДГОТОВКА</a:t>
          </a:r>
          <a:endParaRPr lang="ru-RU" dirty="0"/>
        </a:p>
      </dgm:t>
    </dgm:pt>
    <dgm:pt modelId="{A4AA6F82-01E0-4051-9379-7CCB9011A4C1}" type="parTrans" cxnId="{01DCF19D-36FF-48E0-AA64-22ECDFB1BD55}">
      <dgm:prSet/>
      <dgm:spPr/>
      <dgm:t>
        <a:bodyPr/>
        <a:lstStyle/>
        <a:p>
          <a:endParaRPr lang="ru-RU"/>
        </a:p>
      </dgm:t>
    </dgm:pt>
    <dgm:pt modelId="{B5B4E2FA-CD5C-476E-8E76-DAE51F31EE21}" type="sibTrans" cxnId="{01DCF19D-36FF-48E0-AA64-22ECDFB1BD55}">
      <dgm:prSet/>
      <dgm:spPr/>
      <dgm:t>
        <a:bodyPr/>
        <a:lstStyle/>
        <a:p>
          <a:endParaRPr lang="ru-RU"/>
        </a:p>
      </dgm:t>
    </dgm:pt>
    <dgm:pt modelId="{BF24A184-3702-4066-886F-CEF44DB2F9D6}">
      <dgm:prSet phldrT="[Текст]"/>
      <dgm:spPr/>
      <dgm:t>
        <a:bodyPr/>
        <a:lstStyle/>
        <a:p>
          <a:r>
            <a:rPr lang="ru-RU" dirty="0" smtClean="0"/>
            <a:t>Печатная рекламная продукция </a:t>
          </a:r>
          <a:endParaRPr lang="ru-RU" dirty="0"/>
        </a:p>
      </dgm:t>
    </dgm:pt>
    <dgm:pt modelId="{E44F72F4-8EA0-49C5-9081-E33B7228182E}" type="parTrans" cxnId="{425F4BC0-1315-453D-8E6D-142AB8753456}">
      <dgm:prSet/>
      <dgm:spPr/>
      <dgm:t>
        <a:bodyPr/>
        <a:lstStyle/>
        <a:p>
          <a:endParaRPr lang="ru-RU"/>
        </a:p>
      </dgm:t>
    </dgm:pt>
    <dgm:pt modelId="{63B7EB80-5415-4CE1-B3CD-94180D10F96A}" type="sibTrans" cxnId="{425F4BC0-1315-453D-8E6D-142AB8753456}">
      <dgm:prSet/>
      <dgm:spPr/>
      <dgm:t>
        <a:bodyPr/>
        <a:lstStyle/>
        <a:p>
          <a:endParaRPr lang="ru-RU"/>
        </a:p>
      </dgm:t>
    </dgm:pt>
    <dgm:pt modelId="{479E735C-866C-4ADD-A119-61BA51B482E4}">
      <dgm:prSet phldrT="[Текст]"/>
      <dgm:spPr/>
      <dgm:t>
        <a:bodyPr/>
        <a:lstStyle/>
        <a:p>
          <a:r>
            <a:rPr lang="ru-RU" dirty="0" smtClean="0"/>
            <a:t>Наружная реклама о тренировках</a:t>
          </a:r>
          <a:endParaRPr lang="ru-RU" dirty="0"/>
        </a:p>
      </dgm:t>
    </dgm:pt>
    <dgm:pt modelId="{490AFCBE-9C59-4949-9302-6855E3FCE0D5}" type="parTrans" cxnId="{8DC3E88E-79C4-4F40-939D-A00EF54EBFC1}">
      <dgm:prSet/>
      <dgm:spPr/>
      <dgm:t>
        <a:bodyPr/>
        <a:lstStyle/>
        <a:p>
          <a:endParaRPr lang="ru-RU"/>
        </a:p>
      </dgm:t>
    </dgm:pt>
    <dgm:pt modelId="{F5949131-DA7E-4A39-9C61-2C41CAF2692A}" type="sibTrans" cxnId="{8DC3E88E-79C4-4F40-939D-A00EF54EBFC1}">
      <dgm:prSet/>
      <dgm:spPr/>
      <dgm:t>
        <a:bodyPr/>
        <a:lstStyle/>
        <a:p>
          <a:endParaRPr lang="ru-RU"/>
        </a:p>
      </dgm:t>
    </dgm:pt>
    <dgm:pt modelId="{24B9CABD-5869-46AF-B79C-646A14C981F3}">
      <dgm:prSet phldrT="[Текст]"/>
      <dgm:spPr/>
      <dgm:t>
        <a:bodyPr/>
        <a:lstStyle/>
        <a:p>
          <a:r>
            <a:rPr lang="ru-RU" dirty="0" smtClean="0"/>
            <a:t>СПОРТСООРУЖЕНИЕ</a:t>
          </a:r>
          <a:endParaRPr lang="ru-RU" dirty="0"/>
        </a:p>
      </dgm:t>
    </dgm:pt>
    <dgm:pt modelId="{9E4FA157-B5AC-4F3A-8FA4-9D2DC587F296}" type="parTrans" cxnId="{B3738355-6CEB-4DE8-997F-949FA2688861}">
      <dgm:prSet/>
      <dgm:spPr/>
      <dgm:t>
        <a:bodyPr/>
        <a:lstStyle/>
        <a:p>
          <a:endParaRPr lang="ru-RU"/>
        </a:p>
      </dgm:t>
    </dgm:pt>
    <dgm:pt modelId="{11C1D5C7-0A59-490E-8939-A46772E61C9B}" type="sibTrans" cxnId="{B3738355-6CEB-4DE8-997F-949FA2688861}">
      <dgm:prSet/>
      <dgm:spPr/>
      <dgm:t>
        <a:bodyPr/>
        <a:lstStyle/>
        <a:p>
          <a:endParaRPr lang="ru-RU"/>
        </a:p>
      </dgm:t>
    </dgm:pt>
    <dgm:pt modelId="{02DA2B81-A1DF-462A-AD7D-30188AF48415}">
      <dgm:prSet phldrT="[Текст]"/>
      <dgm:spPr/>
      <dgm:t>
        <a:bodyPr/>
        <a:lstStyle/>
        <a:p>
          <a:r>
            <a:rPr lang="ru-RU" dirty="0" smtClean="0"/>
            <a:t>Полоса препятствий (яма, трубы для лабиринта, забор,  разрушенные лестницы, стенка с полосами)</a:t>
          </a:r>
          <a:endParaRPr lang="ru-RU" dirty="0"/>
        </a:p>
      </dgm:t>
    </dgm:pt>
    <dgm:pt modelId="{0F699EA8-7CEF-4F04-AF9C-821D0657972D}" type="parTrans" cxnId="{52C5CE55-B615-49C3-AA1D-751F47B8592E}">
      <dgm:prSet/>
      <dgm:spPr/>
      <dgm:t>
        <a:bodyPr/>
        <a:lstStyle/>
        <a:p>
          <a:endParaRPr lang="ru-RU"/>
        </a:p>
      </dgm:t>
    </dgm:pt>
    <dgm:pt modelId="{CC0A8B9A-05EE-4F94-8302-BD34E4AB3B1F}" type="sibTrans" cxnId="{52C5CE55-B615-49C3-AA1D-751F47B8592E}">
      <dgm:prSet/>
      <dgm:spPr/>
      <dgm:t>
        <a:bodyPr/>
        <a:lstStyle/>
        <a:p>
          <a:endParaRPr lang="ru-RU"/>
        </a:p>
      </dgm:t>
    </dgm:pt>
    <dgm:pt modelId="{4FB083BA-39F6-416A-B870-B4F03EEAFC78}">
      <dgm:prSet phldrT="[Текст]"/>
      <dgm:spPr/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DCD5B1DA-C5CC-4512-949A-1022A621242B}" type="parTrans" cxnId="{CDD81ABA-D2F9-4795-B5CF-D147638F36CE}">
      <dgm:prSet/>
      <dgm:spPr/>
      <dgm:t>
        <a:bodyPr/>
        <a:lstStyle/>
        <a:p>
          <a:endParaRPr lang="ru-RU"/>
        </a:p>
      </dgm:t>
    </dgm:pt>
    <dgm:pt modelId="{5FB2415E-6EED-43CA-AAC6-2BC707262706}" type="sibTrans" cxnId="{CDD81ABA-D2F9-4795-B5CF-D147638F36CE}">
      <dgm:prSet/>
      <dgm:spPr/>
      <dgm:t>
        <a:bodyPr/>
        <a:lstStyle/>
        <a:p>
          <a:endParaRPr lang="ru-RU"/>
        </a:p>
      </dgm:t>
    </dgm:pt>
    <dgm:pt modelId="{E614DE3B-0C93-45BF-A586-FC50293C57BD}">
      <dgm:prSet phldrT="[Текст]"/>
      <dgm:spPr/>
      <dgm:t>
        <a:bodyPr/>
        <a:lstStyle/>
        <a:p>
          <a:r>
            <a:rPr lang="ru-RU" dirty="0" smtClean="0"/>
            <a:t>Начальная силовая подготовка и силовое троеборье </a:t>
          </a:r>
          <a:endParaRPr lang="ru-RU" dirty="0"/>
        </a:p>
      </dgm:t>
    </dgm:pt>
    <dgm:pt modelId="{3CD7DBC7-FD88-4E04-804B-00659C154CA1}" type="parTrans" cxnId="{DCE401F1-336D-4244-ADCD-0ADF4C0F5AFF}">
      <dgm:prSet/>
      <dgm:spPr/>
      <dgm:t>
        <a:bodyPr/>
        <a:lstStyle/>
        <a:p>
          <a:endParaRPr lang="ru-RU"/>
        </a:p>
      </dgm:t>
    </dgm:pt>
    <dgm:pt modelId="{F45F7BD2-2673-4B25-B838-1CC19183314E}" type="sibTrans" cxnId="{DCE401F1-336D-4244-ADCD-0ADF4C0F5AFF}">
      <dgm:prSet/>
      <dgm:spPr/>
      <dgm:t>
        <a:bodyPr/>
        <a:lstStyle/>
        <a:p>
          <a:endParaRPr lang="ru-RU"/>
        </a:p>
      </dgm:t>
    </dgm:pt>
    <dgm:pt modelId="{C8DC7930-F31D-4053-9606-C188638187E9}">
      <dgm:prSet phldrT="[Текст]"/>
      <dgm:spPr/>
      <dgm:t>
        <a:bodyPr/>
        <a:lstStyle/>
        <a:p>
          <a:r>
            <a:rPr lang="ru-RU" dirty="0" smtClean="0"/>
            <a:t>Гиревой спорт</a:t>
          </a:r>
          <a:endParaRPr lang="ru-RU" dirty="0"/>
        </a:p>
      </dgm:t>
    </dgm:pt>
    <dgm:pt modelId="{36A72785-A491-43DD-8FB2-6692A31270D5}" type="parTrans" cxnId="{A93039BF-286B-4B27-848A-F2887B710A78}">
      <dgm:prSet/>
      <dgm:spPr/>
      <dgm:t>
        <a:bodyPr/>
        <a:lstStyle/>
        <a:p>
          <a:endParaRPr lang="ru-RU"/>
        </a:p>
      </dgm:t>
    </dgm:pt>
    <dgm:pt modelId="{6D60D9B7-B1EF-400B-A228-722C15439C80}" type="sibTrans" cxnId="{A93039BF-286B-4B27-848A-F2887B710A78}">
      <dgm:prSet/>
      <dgm:spPr/>
      <dgm:t>
        <a:bodyPr/>
        <a:lstStyle/>
        <a:p>
          <a:endParaRPr lang="ru-RU"/>
        </a:p>
      </dgm:t>
    </dgm:pt>
    <dgm:pt modelId="{A1548262-94A3-44C3-A8C8-4EA747E5B3BD}">
      <dgm:prSet phldrT="[Текст]"/>
      <dgm:spPr/>
      <dgm:t>
        <a:bodyPr/>
        <a:lstStyle/>
        <a:p>
          <a:r>
            <a:rPr lang="ru-RU" dirty="0" smtClean="0"/>
            <a:t>Информация в СМИ и соцсетях о работе центра и силовых подготовках</a:t>
          </a:r>
          <a:endParaRPr lang="ru-RU" dirty="0"/>
        </a:p>
      </dgm:t>
    </dgm:pt>
    <dgm:pt modelId="{025795E0-74C1-4D18-93B4-66A8A70B2D45}" type="parTrans" cxnId="{DECBA2BA-7A7E-46A6-A9FD-F5CDF67A93A4}">
      <dgm:prSet/>
      <dgm:spPr/>
      <dgm:t>
        <a:bodyPr/>
        <a:lstStyle/>
        <a:p>
          <a:endParaRPr lang="ru-RU"/>
        </a:p>
      </dgm:t>
    </dgm:pt>
    <dgm:pt modelId="{0B16FFD6-C19A-4D02-A0B8-20890926E6A7}" type="sibTrans" cxnId="{DECBA2BA-7A7E-46A6-A9FD-F5CDF67A93A4}">
      <dgm:prSet/>
      <dgm:spPr/>
      <dgm:t>
        <a:bodyPr/>
        <a:lstStyle/>
        <a:p>
          <a:endParaRPr lang="ru-RU"/>
        </a:p>
      </dgm:t>
    </dgm:pt>
    <dgm:pt modelId="{8C764848-9691-4723-ACDA-A402237959C0}">
      <dgm:prSet phldrT="[Текст]"/>
      <dgm:spPr/>
      <dgm:t>
        <a:bodyPr/>
        <a:lstStyle/>
        <a:p>
          <a:r>
            <a:rPr lang="ru-RU" dirty="0" smtClean="0"/>
            <a:t>СКиВ-кросс</a:t>
          </a:r>
          <a:endParaRPr lang="ru-RU" dirty="0"/>
        </a:p>
      </dgm:t>
    </dgm:pt>
    <dgm:pt modelId="{ED2EAC6E-C262-4870-BF83-A88E268997CF}" type="parTrans" cxnId="{62187BC2-9AC8-4A8F-874E-91A0D22EF17A}">
      <dgm:prSet/>
      <dgm:spPr/>
      <dgm:t>
        <a:bodyPr/>
        <a:lstStyle/>
        <a:p>
          <a:endParaRPr lang="ru-RU"/>
        </a:p>
      </dgm:t>
    </dgm:pt>
    <dgm:pt modelId="{31A0C859-C996-453A-9CFA-736CC05048C8}" type="sibTrans" cxnId="{62187BC2-9AC8-4A8F-874E-91A0D22EF17A}">
      <dgm:prSet/>
      <dgm:spPr/>
      <dgm:t>
        <a:bodyPr/>
        <a:lstStyle/>
        <a:p>
          <a:endParaRPr lang="ru-RU"/>
        </a:p>
      </dgm:t>
    </dgm:pt>
    <dgm:pt modelId="{FCF46337-A187-45F0-A3DC-0820E9C4CA39}">
      <dgm:prSet phldrT="[Текст]"/>
      <dgm:spPr/>
      <dgm:t>
        <a:bodyPr/>
        <a:lstStyle/>
        <a:p>
          <a:r>
            <a:rPr lang="ru-RU" dirty="0" smtClean="0"/>
            <a:t>Женский фитнес и пауэрлифтинг</a:t>
          </a:r>
          <a:endParaRPr lang="ru-RU" dirty="0"/>
        </a:p>
      </dgm:t>
    </dgm:pt>
    <dgm:pt modelId="{AAB562BB-672F-4701-959F-E715FFD85D46}" type="parTrans" cxnId="{E6B1D063-64D6-4BAA-9DD1-628C83B9DF79}">
      <dgm:prSet/>
      <dgm:spPr/>
      <dgm:t>
        <a:bodyPr/>
        <a:lstStyle/>
        <a:p>
          <a:endParaRPr lang="ru-RU"/>
        </a:p>
      </dgm:t>
    </dgm:pt>
    <dgm:pt modelId="{52F7E977-06A4-4D67-B12D-D666FB5AC541}" type="sibTrans" cxnId="{E6B1D063-64D6-4BAA-9DD1-628C83B9DF79}">
      <dgm:prSet/>
      <dgm:spPr/>
      <dgm:t>
        <a:bodyPr/>
        <a:lstStyle/>
        <a:p>
          <a:endParaRPr lang="ru-RU"/>
        </a:p>
      </dgm:t>
    </dgm:pt>
    <dgm:pt modelId="{1C506540-BD17-4208-8585-49AAAB3C025E}">
      <dgm:prSet phldrT="[Текст]"/>
      <dgm:spPr/>
      <dgm:t>
        <a:bodyPr/>
        <a:lstStyle/>
        <a:p>
          <a:r>
            <a:rPr lang="ru-RU" dirty="0" smtClean="0"/>
            <a:t>Подготовка к сдаче нормативов ГТО</a:t>
          </a:r>
          <a:endParaRPr lang="ru-RU" dirty="0"/>
        </a:p>
      </dgm:t>
    </dgm:pt>
    <dgm:pt modelId="{B3804542-BC2A-4BC5-9D2E-A370D3C393A6}" type="parTrans" cxnId="{83219928-F9A2-4E84-82AA-61E7DFF6E752}">
      <dgm:prSet/>
      <dgm:spPr/>
      <dgm:t>
        <a:bodyPr/>
        <a:lstStyle/>
        <a:p>
          <a:endParaRPr lang="ru-RU"/>
        </a:p>
      </dgm:t>
    </dgm:pt>
    <dgm:pt modelId="{B2104825-4E49-48CC-8823-04FF3281BE67}" type="sibTrans" cxnId="{83219928-F9A2-4E84-82AA-61E7DFF6E752}">
      <dgm:prSet/>
      <dgm:spPr/>
      <dgm:t>
        <a:bodyPr/>
        <a:lstStyle/>
        <a:p>
          <a:endParaRPr lang="ru-RU"/>
        </a:p>
      </dgm:t>
    </dgm:pt>
    <dgm:pt modelId="{74170875-D184-4DCA-92A4-497EFC6164DD}" type="pres">
      <dgm:prSet presAssocID="{57E8D162-B846-4CE3-9B77-6E97E3518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47AFA4-B00F-497B-B066-11E076F67424}" type="pres">
      <dgm:prSet presAssocID="{F49989DC-524E-4BE8-921F-73F3424DB0AF}" presName="composite" presStyleCnt="0"/>
      <dgm:spPr/>
    </dgm:pt>
    <dgm:pt modelId="{C2DD959B-4127-4AC4-AA51-99DB8F25694F}" type="pres">
      <dgm:prSet presAssocID="{F49989DC-524E-4BE8-921F-73F3424DB0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52E9-9A5B-4FD8-9F35-DB516F63EB9B}" type="pres">
      <dgm:prSet presAssocID="{F49989DC-524E-4BE8-921F-73F3424DB0A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9548B-F36B-4DD3-A983-1E0728DE4464}" type="pres">
      <dgm:prSet presAssocID="{B5B4E2FA-CD5C-476E-8E76-DAE51F31EE21}" presName="space" presStyleCnt="0"/>
      <dgm:spPr/>
    </dgm:pt>
    <dgm:pt modelId="{279E2766-3461-426E-A089-1F95F046BC7B}" type="pres">
      <dgm:prSet presAssocID="{24B9CABD-5869-46AF-B79C-646A14C981F3}" presName="composite" presStyleCnt="0"/>
      <dgm:spPr/>
    </dgm:pt>
    <dgm:pt modelId="{AD078F23-1145-4994-A9F4-1664B7CA94CF}" type="pres">
      <dgm:prSet presAssocID="{24B9CABD-5869-46AF-B79C-646A14C981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7784F-7B1B-4098-86DD-EA2A4A3A5D70}" type="pres">
      <dgm:prSet presAssocID="{24B9CABD-5869-46AF-B79C-646A14C981F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1D9D8-638F-463C-A8AF-79F1953130DD}" type="pres">
      <dgm:prSet presAssocID="{11C1D5C7-0A59-490E-8939-A46772E61C9B}" presName="space" presStyleCnt="0"/>
      <dgm:spPr/>
    </dgm:pt>
    <dgm:pt modelId="{C6B20356-7A78-420F-BE2F-A4EB1AAD668C}" type="pres">
      <dgm:prSet presAssocID="{4FB083BA-39F6-416A-B870-B4F03EEAFC78}" presName="composite" presStyleCnt="0"/>
      <dgm:spPr/>
    </dgm:pt>
    <dgm:pt modelId="{31515CC0-2B93-49A3-ADBB-37100CFE949B}" type="pres">
      <dgm:prSet presAssocID="{4FB083BA-39F6-416A-B870-B4F03EEAFC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C5FE-7B18-4C6B-AA46-5E9C24B1153E}" type="pres">
      <dgm:prSet presAssocID="{4FB083BA-39F6-416A-B870-B4F03EEAFC7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F5808-E5C7-46E1-B162-E5D9910C83E9}" type="presOf" srcId="{FCF46337-A187-45F0-A3DC-0820E9C4CA39}" destId="{902EC5FE-7B18-4C6B-AA46-5E9C24B1153E}" srcOrd="0" destOrd="3" presId="urn:microsoft.com/office/officeart/2005/8/layout/hList1"/>
    <dgm:cxn modelId="{CDD81ABA-D2F9-4795-B5CF-D147638F36CE}" srcId="{57E8D162-B846-4CE3-9B77-6E97E3518126}" destId="{4FB083BA-39F6-416A-B870-B4F03EEAFC78}" srcOrd="2" destOrd="0" parTransId="{DCD5B1DA-C5CC-4512-949A-1022A621242B}" sibTransId="{5FB2415E-6EED-43CA-AAC6-2BC707262706}"/>
    <dgm:cxn modelId="{0853E33F-3F21-4E81-884E-DBEC50500774}" type="presOf" srcId="{4FB083BA-39F6-416A-B870-B4F03EEAFC78}" destId="{31515CC0-2B93-49A3-ADBB-37100CFE949B}" srcOrd="0" destOrd="0" presId="urn:microsoft.com/office/officeart/2005/8/layout/hList1"/>
    <dgm:cxn modelId="{F853EEF2-BB9F-4C34-93C6-46AA8977870E}" type="presOf" srcId="{E614DE3B-0C93-45BF-A586-FC50293C57BD}" destId="{902EC5FE-7B18-4C6B-AA46-5E9C24B1153E}" srcOrd="0" destOrd="0" presId="urn:microsoft.com/office/officeart/2005/8/layout/hList1"/>
    <dgm:cxn modelId="{969F5B41-40B9-4C8E-9A0E-6D834FB3AFBF}" type="presOf" srcId="{02DA2B81-A1DF-462A-AD7D-30188AF48415}" destId="{CB57784F-7B1B-4098-86DD-EA2A4A3A5D70}" srcOrd="0" destOrd="0" presId="urn:microsoft.com/office/officeart/2005/8/layout/hList1"/>
    <dgm:cxn modelId="{C075D807-BE86-4B33-959C-F787DF6CE634}" type="presOf" srcId="{A1548262-94A3-44C3-A8C8-4EA747E5B3BD}" destId="{E79C52E9-9A5B-4FD8-9F35-DB516F63EB9B}" srcOrd="0" destOrd="2" presId="urn:microsoft.com/office/officeart/2005/8/layout/hList1"/>
    <dgm:cxn modelId="{B3738355-6CEB-4DE8-997F-949FA2688861}" srcId="{57E8D162-B846-4CE3-9B77-6E97E3518126}" destId="{24B9CABD-5869-46AF-B79C-646A14C981F3}" srcOrd="1" destOrd="0" parTransId="{9E4FA157-B5AC-4F3A-8FA4-9D2DC587F296}" sibTransId="{11C1D5C7-0A59-490E-8939-A46772E61C9B}"/>
    <dgm:cxn modelId="{E6B1D063-64D6-4BAA-9DD1-628C83B9DF79}" srcId="{4FB083BA-39F6-416A-B870-B4F03EEAFC78}" destId="{FCF46337-A187-45F0-A3DC-0820E9C4CA39}" srcOrd="3" destOrd="0" parTransId="{AAB562BB-672F-4701-959F-E715FFD85D46}" sibTransId="{52F7E977-06A4-4D67-B12D-D666FB5AC541}"/>
    <dgm:cxn modelId="{DECBA2BA-7A7E-46A6-A9FD-F5CDF67A93A4}" srcId="{F49989DC-524E-4BE8-921F-73F3424DB0AF}" destId="{A1548262-94A3-44C3-A8C8-4EA747E5B3BD}" srcOrd="2" destOrd="0" parTransId="{025795E0-74C1-4D18-93B4-66A8A70B2D45}" sibTransId="{0B16FFD6-C19A-4D02-A0B8-20890926E6A7}"/>
    <dgm:cxn modelId="{E3BB9633-BCE4-43A7-ADB3-6A3C8668DD94}" type="presOf" srcId="{C8DC7930-F31D-4053-9606-C188638187E9}" destId="{902EC5FE-7B18-4C6B-AA46-5E9C24B1153E}" srcOrd="0" destOrd="1" presId="urn:microsoft.com/office/officeart/2005/8/layout/hList1"/>
    <dgm:cxn modelId="{8DC3E88E-79C4-4F40-939D-A00EF54EBFC1}" srcId="{F49989DC-524E-4BE8-921F-73F3424DB0AF}" destId="{479E735C-866C-4ADD-A119-61BA51B482E4}" srcOrd="1" destOrd="0" parTransId="{490AFCBE-9C59-4949-9302-6855E3FCE0D5}" sibTransId="{F5949131-DA7E-4A39-9C61-2C41CAF2692A}"/>
    <dgm:cxn modelId="{9FA2C1A8-CC5F-4FBA-BFE8-21BB82DF9B3A}" type="presOf" srcId="{1C506540-BD17-4208-8585-49AAAB3C025E}" destId="{902EC5FE-7B18-4C6B-AA46-5E9C24B1153E}" srcOrd="0" destOrd="4" presId="urn:microsoft.com/office/officeart/2005/8/layout/hList1"/>
    <dgm:cxn modelId="{52C5CE55-B615-49C3-AA1D-751F47B8592E}" srcId="{24B9CABD-5869-46AF-B79C-646A14C981F3}" destId="{02DA2B81-A1DF-462A-AD7D-30188AF48415}" srcOrd="0" destOrd="0" parTransId="{0F699EA8-7CEF-4F04-AF9C-821D0657972D}" sibTransId="{CC0A8B9A-05EE-4F94-8302-BD34E4AB3B1F}"/>
    <dgm:cxn modelId="{83219928-F9A2-4E84-82AA-61E7DFF6E752}" srcId="{4FB083BA-39F6-416A-B870-B4F03EEAFC78}" destId="{1C506540-BD17-4208-8585-49AAAB3C025E}" srcOrd="4" destOrd="0" parTransId="{B3804542-BC2A-4BC5-9D2E-A370D3C393A6}" sibTransId="{B2104825-4E49-48CC-8823-04FF3281BE67}"/>
    <dgm:cxn modelId="{425F4BC0-1315-453D-8E6D-142AB8753456}" srcId="{F49989DC-524E-4BE8-921F-73F3424DB0AF}" destId="{BF24A184-3702-4066-886F-CEF44DB2F9D6}" srcOrd="0" destOrd="0" parTransId="{E44F72F4-8EA0-49C5-9081-E33B7228182E}" sibTransId="{63B7EB80-5415-4CE1-B3CD-94180D10F96A}"/>
    <dgm:cxn modelId="{AC001BFA-01B3-495A-AA04-9F01BA3A3536}" type="presOf" srcId="{24B9CABD-5869-46AF-B79C-646A14C981F3}" destId="{AD078F23-1145-4994-A9F4-1664B7CA94CF}" srcOrd="0" destOrd="0" presId="urn:microsoft.com/office/officeart/2005/8/layout/hList1"/>
    <dgm:cxn modelId="{01DCF19D-36FF-48E0-AA64-22ECDFB1BD55}" srcId="{57E8D162-B846-4CE3-9B77-6E97E3518126}" destId="{F49989DC-524E-4BE8-921F-73F3424DB0AF}" srcOrd="0" destOrd="0" parTransId="{A4AA6F82-01E0-4051-9379-7CCB9011A4C1}" sibTransId="{B5B4E2FA-CD5C-476E-8E76-DAE51F31EE21}"/>
    <dgm:cxn modelId="{7B705256-6E0B-4639-AA92-530704E76A14}" type="presOf" srcId="{8C764848-9691-4723-ACDA-A402237959C0}" destId="{902EC5FE-7B18-4C6B-AA46-5E9C24B1153E}" srcOrd="0" destOrd="2" presId="urn:microsoft.com/office/officeart/2005/8/layout/hList1"/>
    <dgm:cxn modelId="{62187BC2-9AC8-4A8F-874E-91A0D22EF17A}" srcId="{4FB083BA-39F6-416A-B870-B4F03EEAFC78}" destId="{8C764848-9691-4723-ACDA-A402237959C0}" srcOrd="2" destOrd="0" parTransId="{ED2EAC6E-C262-4870-BF83-A88E268997CF}" sibTransId="{31A0C859-C996-453A-9CFA-736CC05048C8}"/>
    <dgm:cxn modelId="{A93039BF-286B-4B27-848A-F2887B710A78}" srcId="{4FB083BA-39F6-416A-B870-B4F03EEAFC78}" destId="{C8DC7930-F31D-4053-9606-C188638187E9}" srcOrd="1" destOrd="0" parTransId="{36A72785-A491-43DD-8FB2-6692A31270D5}" sibTransId="{6D60D9B7-B1EF-400B-A228-722C15439C80}"/>
    <dgm:cxn modelId="{138FD350-456D-46B4-986C-8E3B0D40AEDC}" type="presOf" srcId="{F49989DC-524E-4BE8-921F-73F3424DB0AF}" destId="{C2DD959B-4127-4AC4-AA51-99DB8F25694F}" srcOrd="0" destOrd="0" presId="urn:microsoft.com/office/officeart/2005/8/layout/hList1"/>
    <dgm:cxn modelId="{DCE401F1-336D-4244-ADCD-0ADF4C0F5AFF}" srcId="{4FB083BA-39F6-416A-B870-B4F03EEAFC78}" destId="{E614DE3B-0C93-45BF-A586-FC50293C57BD}" srcOrd="0" destOrd="0" parTransId="{3CD7DBC7-FD88-4E04-804B-00659C154CA1}" sibTransId="{F45F7BD2-2673-4B25-B838-1CC19183314E}"/>
    <dgm:cxn modelId="{4FCF4EA9-4B2A-4C0E-8394-AA1B4561F420}" type="presOf" srcId="{57E8D162-B846-4CE3-9B77-6E97E3518126}" destId="{74170875-D184-4DCA-92A4-497EFC6164DD}" srcOrd="0" destOrd="0" presId="urn:microsoft.com/office/officeart/2005/8/layout/hList1"/>
    <dgm:cxn modelId="{59A21565-0FD1-4121-A026-4F3863DD72AA}" type="presOf" srcId="{479E735C-866C-4ADD-A119-61BA51B482E4}" destId="{E79C52E9-9A5B-4FD8-9F35-DB516F63EB9B}" srcOrd="0" destOrd="1" presId="urn:microsoft.com/office/officeart/2005/8/layout/hList1"/>
    <dgm:cxn modelId="{5042C5D1-827E-4858-BA00-73126AA57891}" type="presOf" srcId="{BF24A184-3702-4066-886F-CEF44DB2F9D6}" destId="{E79C52E9-9A5B-4FD8-9F35-DB516F63EB9B}" srcOrd="0" destOrd="0" presId="urn:microsoft.com/office/officeart/2005/8/layout/hList1"/>
    <dgm:cxn modelId="{37F73366-2FCE-4AD1-AB01-F6C332EE4A5C}" type="presParOf" srcId="{74170875-D184-4DCA-92A4-497EFC6164DD}" destId="{E247AFA4-B00F-497B-B066-11E076F67424}" srcOrd="0" destOrd="0" presId="urn:microsoft.com/office/officeart/2005/8/layout/hList1"/>
    <dgm:cxn modelId="{A5731427-69F9-48F0-A8B8-A28315C2A8EF}" type="presParOf" srcId="{E247AFA4-B00F-497B-B066-11E076F67424}" destId="{C2DD959B-4127-4AC4-AA51-99DB8F25694F}" srcOrd="0" destOrd="0" presId="urn:microsoft.com/office/officeart/2005/8/layout/hList1"/>
    <dgm:cxn modelId="{B895407A-4268-437F-9D5D-AB8DA9292739}" type="presParOf" srcId="{E247AFA4-B00F-497B-B066-11E076F67424}" destId="{E79C52E9-9A5B-4FD8-9F35-DB516F63EB9B}" srcOrd="1" destOrd="0" presId="urn:microsoft.com/office/officeart/2005/8/layout/hList1"/>
    <dgm:cxn modelId="{6550FF67-16BF-4336-A9C1-F4FCFFEFCA34}" type="presParOf" srcId="{74170875-D184-4DCA-92A4-497EFC6164DD}" destId="{46C9548B-F36B-4DD3-A983-1E0728DE4464}" srcOrd="1" destOrd="0" presId="urn:microsoft.com/office/officeart/2005/8/layout/hList1"/>
    <dgm:cxn modelId="{61231979-4A98-410A-BFCC-9AE436C30687}" type="presParOf" srcId="{74170875-D184-4DCA-92A4-497EFC6164DD}" destId="{279E2766-3461-426E-A089-1F95F046BC7B}" srcOrd="2" destOrd="0" presId="urn:microsoft.com/office/officeart/2005/8/layout/hList1"/>
    <dgm:cxn modelId="{F03E5EE2-E644-4EF8-8560-7A31D2C4AA27}" type="presParOf" srcId="{279E2766-3461-426E-A089-1F95F046BC7B}" destId="{AD078F23-1145-4994-A9F4-1664B7CA94CF}" srcOrd="0" destOrd="0" presId="urn:microsoft.com/office/officeart/2005/8/layout/hList1"/>
    <dgm:cxn modelId="{B780A72C-7043-4F49-8888-934292AAE95E}" type="presParOf" srcId="{279E2766-3461-426E-A089-1F95F046BC7B}" destId="{CB57784F-7B1B-4098-86DD-EA2A4A3A5D70}" srcOrd="1" destOrd="0" presId="urn:microsoft.com/office/officeart/2005/8/layout/hList1"/>
    <dgm:cxn modelId="{C5D8717D-64FB-4348-B248-F50C36C65D0E}" type="presParOf" srcId="{74170875-D184-4DCA-92A4-497EFC6164DD}" destId="{CCF1D9D8-638F-463C-A8AF-79F1953130DD}" srcOrd="3" destOrd="0" presId="urn:microsoft.com/office/officeart/2005/8/layout/hList1"/>
    <dgm:cxn modelId="{03F1824A-0C7C-4767-BE22-F73DA61BFB98}" type="presParOf" srcId="{74170875-D184-4DCA-92A4-497EFC6164DD}" destId="{C6B20356-7A78-420F-BE2F-A4EB1AAD668C}" srcOrd="4" destOrd="0" presId="urn:microsoft.com/office/officeart/2005/8/layout/hList1"/>
    <dgm:cxn modelId="{B7600A30-3571-43EA-A4A0-757138108CA8}" type="presParOf" srcId="{C6B20356-7A78-420F-BE2F-A4EB1AAD668C}" destId="{31515CC0-2B93-49A3-ADBB-37100CFE949B}" srcOrd="0" destOrd="0" presId="urn:microsoft.com/office/officeart/2005/8/layout/hList1"/>
    <dgm:cxn modelId="{6CD69C69-A73E-4C45-926F-0A108C1E7902}" type="presParOf" srcId="{C6B20356-7A78-420F-BE2F-A4EB1AAD668C}" destId="{902EC5FE-7B18-4C6B-AA46-5E9C24B115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D756C-2A36-4964-B3F6-FE632FAEF94C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375E9-6843-4E12-8046-2969312A3A89}">
      <dgm:prSet phldrT="[Текст]" custT="1"/>
      <dgm:spPr/>
      <dgm:t>
        <a:bodyPr/>
        <a:lstStyle/>
        <a:p>
          <a:pPr algn="ctr"/>
          <a:r>
            <a:rPr lang="ru-RU" sz="1700" b="1" dirty="0" smtClean="0"/>
            <a:t>Подготовительные работы набору в группы по силовому тренингу </a:t>
          </a:r>
          <a:endParaRPr lang="ru-RU" sz="1700" b="1" dirty="0"/>
        </a:p>
      </dgm:t>
    </dgm:pt>
    <dgm:pt modelId="{86D69818-5FBC-449E-8745-52C36F6CDB2C}" type="parTrans" cxnId="{75FC94C0-C5C8-4D8A-81C7-CA98E594455D}">
      <dgm:prSet/>
      <dgm:spPr/>
      <dgm:t>
        <a:bodyPr/>
        <a:lstStyle/>
        <a:p>
          <a:endParaRPr lang="ru-RU"/>
        </a:p>
      </dgm:t>
    </dgm:pt>
    <dgm:pt modelId="{C44BE555-2977-45B2-98DA-DE13C6A86031}" type="sibTrans" cxnId="{75FC94C0-C5C8-4D8A-81C7-CA98E594455D}">
      <dgm:prSet/>
      <dgm:spPr/>
      <dgm:t>
        <a:bodyPr/>
        <a:lstStyle/>
        <a:p>
          <a:endParaRPr lang="ru-RU"/>
        </a:p>
      </dgm:t>
    </dgm:pt>
    <dgm:pt modelId="{AC6924FD-CA71-4163-804E-B6283D3E8228}">
      <dgm:prSet phldrT="[Текст]" custT="1"/>
      <dgm:spPr/>
      <dgm:t>
        <a:bodyPr/>
        <a:lstStyle/>
        <a:p>
          <a:r>
            <a:rPr lang="ru-RU" sz="1600" dirty="0" smtClean="0"/>
            <a:t>Рекламный проспект (400 экз.) –  16 000 рублей </a:t>
          </a:r>
          <a:endParaRPr lang="ru-RU" sz="1600" dirty="0"/>
        </a:p>
      </dgm:t>
    </dgm:pt>
    <dgm:pt modelId="{69686AD4-D2F6-4E17-A7C3-B4D7BCBE218E}" type="parTrans" cxnId="{B5841FFB-D6A2-476E-B731-AFBF7CCF81AF}">
      <dgm:prSet/>
      <dgm:spPr/>
      <dgm:t>
        <a:bodyPr/>
        <a:lstStyle/>
        <a:p>
          <a:endParaRPr lang="ru-RU"/>
        </a:p>
      </dgm:t>
    </dgm:pt>
    <dgm:pt modelId="{756B8022-1F4E-404B-9CC0-12BB5B506A9F}" type="sibTrans" cxnId="{B5841FFB-D6A2-476E-B731-AFBF7CCF81AF}">
      <dgm:prSet/>
      <dgm:spPr/>
      <dgm:t>
        <a:bodyPr/>
        <a:lstStyle/>
        <a:p>
          <a:endParaRPr lang="ru-RU"/>
        </a:p>
      </dgm:t>
    </dgm:pt>
    <dgm:pt modelId="{95F9E3B7-1A4E-4B4E-96EC-8527ADF5D910}">
      <dgm:prSet phldrT="[Текст]" custT="1"/>
      <dgm:spPr/>
      <dgm:t>
        <a:bodyPr/>
        <a:lstStyle/>
        <a:p>
          <a:r>
            <a:rPr lang="ru-RU" sz="1600" dirty="0" smtClean="0"/>
            <a:t>Баннер (2 шт.) – 14 000 рублей</a:t>
          </a:r>
          <a:endParaRPr lang="ru-RU" sz="1600" dirty="0"/>
        </a:p>
      </dgm:t>
    </dgm:pt>
    <dgm:pt modelId="{1CABEE56-31D9-4E00-9766-352033238861}" type="parTrans" cxnId="{BA6AD31C-5CEB-4C1C-AA8A-07C3EDBB4168}">
      <dgm:prSet/>
      <dgm:spPr/>
      <dgm:t>
        <a:bodyPr/>
        <a:lstStyle/>
        <a:p>
          <a:endParaRPr lang="ru-RU"/>
        </a:p>
      </dgm:t>
    </dgm:pt>
    <dgm:pt modelId="{2B599355-60F5-484F-A85C-EF997CECE57F}" type="sibTrans" cxnId="{BA6AD31C-5CEB-4C1C-AA8A-07C3EDBB4168}">
      <dgm:prSet/>
      <dgm:spPr/>
      <dgm:t>
        <a:bodyPr/>
        <a:lstStyle/>
        <a:p>
          <a:endParaRPr lang="ru-RU"/>
        </a:p>
      </dgm:t>
    </dgm:pt>
    <dgm:pt modelId="{F4319AB4-8EE8-4DB8-9663-09CA0AEC317A}">
      <dgm:prSet phldrT="[Текст]" custT="1"/>
      <dgm:spPr/>
      <dgm:t>
        <a:bodyPr/>
        <a:lstStyle/>
        <a:p>
          <a:r>
            <a:rPr lang="ru-RU" sz="1600" dirty="0" smtClean="0"/>
            <a:t>СМИ (телевидение, 2 видео) – 9 000 рублей</a:t>
          </a:r>
          <a:endParaRPr lang="ru-RU" sz="1600" dirty="0"/>
        </a:p>
      </dgm:t>
    </dgm:pt>
    <dgm:pt modelId="{333E30A8-8D3B-4D16-955E-D13F23A06CA8}" type="parTrans" cxnId="{2EADB59E-F090-40AB-B213-F1DEE4C6AC2E}">
      <dgm:prSet/>
      <dgm:spPr/>
      <dgm:t>
        <a:bodyPr/>
        <a:lstStyle/>
        <a:p>
          <a:endParaRPr lang="ru-RU"/>
        </a:p>
      </dgm:t>
    </dgm:pt>
    <dgm:pt modelId="{26F3400C-DB69-4F96-A796-4936D5121C18}" type="sibTrans" cxnId="{2EADB59E-F090-40AB-B213-F1DEE4C6AC2E}">
      <dgm:prSet/>
      <dgm:spPr/>
      <dgm:t>
        <a:bodyPr/>
        <a:lstStyle/>
        <a:p>
          <a:endParaRPr lang="ru-RU"/>
        </a:p>
      </dgm:t>
    </dgm:pt>
    <dgm:pt modelId="{96C6DA17-2BDB-496A-9D79-3FAF9D407322}">
      <dgm:prSet phldrT="[Текст]" custT="1"/>
      <dgm:spPr/>
      <dgm:t>
        <a:bodyPr/>
        <a:lstStyle/>
        <a:p>
          <a:pPr algn="ctr"/>
          <a:r>
            <a:rPr lang="ru-RU" sz="2100" dirty="0" smtClean="0"/>
            <a:t>Установка полосы препятствий ГТО</a:t>
          </a:r>
          <a:endParaRPr lang="ru-RU" sz="2100" dirty="0"/>
        </a:p>
      </dgm:t>
    </dgm:pt>
    <dgm:pt modelId="{3CE49CF9-4DE2-4484-AD3F-16DF723DE20A}" type="parTrans" cxnId="{FD42039C-8739-4E11-8DC0-DFFD32CD37F6}">
      <dgm:prSet/>
      <dgm:spPr/>
      <dgm:t>
        <a:bodyPr/>
        <a:lstStyle/>
        <a:p>
          <a:endParaRPr lang="ru-RU"/>
        </a:p>
      </dgm:t>
    </dgm:pt>
    <dgm:pt modelId="{55C6E103-F0BC-4AE1-AFBE-E5B7BE07B0D8}" type="sibTrans" cxnId="{FD42039C-8739-4E11-8DC0-DFFD32CD37F6}">
      <dgm:prSet/>
      <dgm:spPr/>
      <dgm:t>
        <a:bodyPr/>
        <a:lstStyle/>
        <a:p>
          <a:endParaRPr lang="ru-RU"/>
        </a:p>
      </dgm:t>
    </dgm:pt>
    <dgm:pt modelId="{A966E623-CCA7-4DD7-97AA-271F54BB48DB}">
      <dgm:prSet phldrT="[Текст]" custT="1"/>
      <dgm:spPr/>
      <dgm:t>
        <a:bodyPr/>
        <a:lstStyle/>
        <a:p>
          <a:r>
            <a:rPr lang="ru-RU" sz="1600" dirty="0" smtClean="0"/>
            <a:t>Цемент для рва (100 кг)  – 1 000 рублей</a:t>
          </a:r>
          <a:endParaRPr lang="ru-RU" sz="1600" dirty="0"/>
        </a:p>
      </dgm:t>
    </dgm:pt>
    <dgm:pt modelId="{543CA380-A749-487C-8FAE-2A595AAB91D0}" type="parTrans" cxnId="{365DBC1A-2BDF-454F-B63C-F358A413D4D1}">
      <dgm:prSet/>
      <dgm:spPr/>
      <dgm:t>
        <a:bodyPr/>
        <a:lstStyle/>
        <a:p>
          <a:endParaRPr lang="ru-RU"/>
        </a:p>
      </dgm:t>
    </dgm:pt>
    <dgm:pt modelId="{8F850943-59F0-4B77-8880-25B7CA35F14D}" type="sibTrans" cxnId="{365DBC1A-2BDF-454F-B63C-F358A413D4D1}">
      <dgm:prSet/>
      <dgm:spPr/>
      <dgm:t>
        <a:bodyPr/>
        <a:lstStyle/>
        <a:p>
          <a:endParaRPr lang="ru-RU"/>
        </a:p>
      </dgm:t>
    </dgm:pt>
    <dgm:pt modelId="{65F838D7-5D2C-4A50-A4CC-D7AB4A2E7532}">
      <dgm:prSet phldrT="[Текст]" custT="1"/>
      <dgm:spPr/>
      <dgm:t>
        <a:bodyPr/>
        <a:lstStyle/>
        <a:p>
          <a:r>
            <a:rPr lang="ru-RU" sz="1600" dirty="0" smtClean="0"/>
            <a:t>Призы для сдавших на знак отличия (лучших 20 человек) - 20 000 рублей</a:t>
          </a:r>
          <a:endParaRPr lang="ru-RU" sz="1600" dirty="0"/>
        </a:p>
      </dgm:t>
    </dgm:pt>
    <dgm:pt modelId="{2F8D65B5-C09A-45C0-9DD0-C1F7819A55DD}" type="parTrans" cxnId="{792AA91E-AAF9-4DEF-9E39-E440F06853C1}">
      <dgm:prSet/>
      <dgm:spPr/>
      <dgm:t>
        <a:bodyPr/>
        <a:lstStyle/>
        <a:p>
          <a:endParaRPr lang="ru-RU"/>
        </a:p>
      </dgm:t>
    </dgm:pt>
    <dgm:pt modelId="{5D6D955E-D880-44DC-B39F-452AEF20F0F0}" type="sibTrans" cxnId="{792AA91E-AAF9-4DEF-9E39-E440F06853C1}">
      <dgm:prSet/>
      <dgm:spPr/>
      <dgm:t>
        <a:bodyPr/>
        <a:lstStyle/>
        <a:p>
          <a:endParaRPr lang="ru-RU"/>
        </a:p>
      </dgm:t>
    </dgm:pt>
    <dgm:pt modelId="{87EF0F80-21F4-4ED8-AB06-8E340BB69CC3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Тренировки (</a:t>
          </a:r>
          <a:r>
            <a:rPr lang="ru-RU" sz="2000" b="1" dirty="0" smtClean="0"/>
            <a:t>оплата </a:t>
          </a:r>
          <a:r>
            <a:rPr lang="ru-RU" sz="2000" b="1" dirty="0" smtClean="0"/>
            <a:t>труда тренера)</a:t>
          </a:r>
          <a:endParaRPr lang="ru-RU" sz="2000" b="1" dirty="0"/>
        </a:p>
      </dgm:t>
    </dgm:pt>
    <dgm:pt modelId="{4A6A33B5-5AE7-4DDE-8A14-1178DDF5816D}" type="parTrans" cxnId="{72747D12-8E27-486C-96B5-9B37D726A944}">
      <dgm:prSet/>
      <dgm:spPr/>
      <dgm:t>
        <a:bodyPr/>
        <a:lstStyle/>
        <a:p>
          <a:endParaRPr lang="ru-RU"/>
        </a:p>
      </dgm:t>
    </dgm:pt>
    <dgm:pt modelId="{5F7D45DC-AD1A-458B-97DE-61F18475A844}" type="sibTrans" cxnId="{72747D12-8E27-486C-96B5-9B37D726A944}">
      <dgm:prSet/>
      <dgm:spPr/>
      <dgm:t>
        <a:bodyPr/>
        <a:lstStyle/>
        <a:p>
          <a:endParaRPr lang="ru-RU"/>
        </a:p>
      </dgm:t>
    </dgm:pt>
    <dgm:pt modelId="{0A22F25D-9119-4111-9123-9DC03170419F}">
      <dgm:prSet phldrT="[Текст]" custT="1"/>
      <dgm:spPr/>
      <dgm:t>
        <a:bodyPr/>
        <a:lstStyle/>
        <a:p>
          <a:r>
            <a:rPr lang="ru-RU" sz="1600" dirty="0" smtClean="0"/>
            <a:t>По силовому троеборью (26 час.) – 30 402,32рублей</a:t>
          </a:r>
          <a:endParaRPr lang="ru-RU" sz="1600" dirty="0"/>
        </a:p>
      </dgm:t>
    </dgm:pt>
    <dgm:pt modelId="{1F9F4721-E8F5-4DDA-AF5B-9D2658140FD5}" type="parTrans" cxnId="{B8DF49F3-DE72-49F7-9987-C39048B5EEBE}">
      <dgm:prSet/>
      <dgm:spPr/>
      <dgm:t>
        <a:bodyPr/>
        <a:lstStyle/>
        <a:p>
          <a:endParaRPr lang="ru-RU"/>
        </a:p>
      </dgm:t>
    </dgm:pt>
    <dgm:pt modelId="{10F287EF-C042-4251-BBF1-01057AFA44CF}" type="sibTrans" cxnId="{B8DF49F3-DE72-49F7-9987-C39048B5EEBE}">
      <dgm:prSet/>
      <dgm:spPr/>
      <dgm:t>
        <a:bodyPr/>
        <a:lstStyle/>
        <a:p>
          <a:endParaRPr lang="ru-RU"/>
        </a:p>
      </dgm:t>
    </dgm:pt>
    <dgm:pt modelId="{9535856A-28B8-40A8-B848-753D8629AEAE}">
      <dgm:prSet phldrT="[Текст]" custT="1"/>
      <dgm:spPr/>
      <dgm:t>
        <a:bodyPr/>
        <a:lstStyle/>
        <a:p>
          <a:r>
            <a:rPr lang="ru-RU" sz="1600" dirty="0" smtClean="0"/>
            <a:t>По гиревому спорту (30 час.) – 35 079,60 рублей</a:t>
          </a:r>
          <a:endParaRPr lang="ru-RU" sz="1600" dirty="0"/>
        </a:p>
      </dgm:t>
    </dgm:pt>
    <dgm:pt modelId="{EAC819BA-EB6E-4C91-B24B-4D7F75762610}" type="parTrans" cxnId="{E79638F8-4681-4E3D-BD07-21F7E0BBB983}">
      <dgm:prSet/>
      <dgm:spPr/>
      <dgm:t>
        <a:bodyPr/>
        <a:lstStyle/>
        <a:p>
          <a:endParaRPr lang="ru-RU"/>
        </a:p>
      </dgm:t>
    </dgm:pt>
    <dgm:pt modelId="{FD9AA80A-81B6-44BF-836D-97D44625467C}" type="sibTrans" cxnId="{E79638F8-4681-4E3D-BD07-21F7E0BBB983}">
      <dgm:prSet/>
      <dgm:spPr/>
      <dgm:t>
        <a:bodyPr/>
        <a:lstStyle/>
        <a:p>
          <a:endParaRPr lang="ru-RU"/>
        </a:p>
      </dgm:t>
    </dgm:pt>
    <dgm:pt modelId="{9EE9E7A8-955C-47AE-81B6-10756344ADBD}">
      <dgm:prSet phldrT="[Текст]" custT="1"/>
      <dgm:spPr/>
      <dgm:t>
        <a:bodyPr/>
        <a:lstStyle/>
        <a:p>
          <a:r>
            <a:rPr lang="ru-RU" sz="1600" dirty="0" smtClean="0"/>
            <a:t>По фитнесу и пауэрлифтингу (24 час.) – 28 063,68 рублей</a:t>
          </a:r>
          <a:endParaRPr lang="ru-RU" sz="1600" dirty="0"/>
        </a:p>
      </dgm:t>
    </dgm:pt>
    <dgm:pt modelId="{13436C72-52B7-4F63-BBC3-975C2D4256CC}" type="parTrans" cxnId="{9B4AD293-CE45-40D4-A7FD-C89279239160}">
      <dgm:prSet/>
      <dgm:spPr/>
      <dgm:t>
        <a:bodyPr/>
        <a:lstStyle/>
        <a:p>
          <a:endParaRPr lang="ru-RU"/>
        </a:p>
      </dgm:t>
    </dgm:pt>
    <dgm:pt modelId="{88D649A4-DBCD-4FBC-89CC-E5CAD08783C5}" type="sibTrans" cxnId="{9B4AD293-CE45-40D4-A7FD-C89279239160}">
      <dgm:prSet/>
      <dgm:spPr/>
      <dgm:t>
        <a:bodyPr/>
        <a:lstStyle/>
        <a:p>
          <a:endParaRPr lang="ru-RU"/>
        </a:p>
      </dgm:t>
    </dgm:pt>
    <dgm:pt modelId="{DB72200F-5291-464A-8B38-82722A7CF2C9}">
      <dgm:prSet phldrT="[Текст]" custT="1"/>
      <dgm:spPr/>
      <dgm:t>
        <a:bodyPr/>
        <a:lstStyle/>
        <a:p>
          <a:r>
            <a:rPr lang="ru-RU" sz="1600" dirty="0" smtClean="0"/>
            <a:t>По СКиВ-кроссу (20 час.) – 23 386,40 рублей</a:t>
          </a:r>
          <a:endParaRPr lang="ru-RU" sz="1600" dirty="0"/>
        </a:p>
      </dgm:t>
    </dgm:pt>
    <dgm:pt modelId="{DC9E8623-05B4-4028-A4B7-2C21C0D88C22}" type="parTrans" cxnId="{2EFDFB4F-7254-46E6-9425-3442F1C991F3}">
      <dgm:prSet/>
      <dgm:spPr/>
      <dgm:t>
        <a:bodyPr/>
        <a:lstStyle/>
        <a:p>
          <a:endParaRPr lang="ru-RU"/>
        </a:p>
      </dgm:t>
    </dgm:pt>
    <dgm:pt modelId="{70650109-0B5F-442D-A756-511A499531FC}" type="sibTrans" cxnId="{2EFDFB4F-7254-46E6-9425-3442F1C991F3}">
      <dgm:prSet/>
      <dgm:spPr/>
      <dgm:t>
        <a:bodyPr/>
        <a:lstStyle/>
        <a:p>
          <a:endParaRPr lang="ru-RU"/>
        </a:p>
      </dgm:t>
    </dgm:pt>
    <dgm:pt modelId="{512F25D5-744D-4B2F-9C55-6A9534631846}">
      <dgm:prSet phldrT="[Текст]" custT="1"/>
      <dgm:spPr/>
      <dgm:t>
        <a:bodyPr/>
        <a:lstStyle/>
        <a:p>
          <a:r>
            <a:rPr lang="ru-RU" sz="1600" dirty="0" smtClean="0"/>
            <a:t>"Стенка с двумя проломами"- 31 080 рублей</a:t>
          </a:r>
          <a:endParaRPr lang="ru-RU" sz="1600" dirty="0"/>
        </a:p>
      </dgm:t>
    </dgm:pt>
    <dgm:pt modelId="{057F83D1-8782-4C33-9EDC-ED7D7A9B85CB}" type="sibTrans" cxnId="{BD7CB8B8-A7EC-42DD-89B8-D4493F455548}">
      <dgm:prSet/>
      <dgm:spPr/>
      <dgm:t>
        <a:bodyPr/>
        <a:lstStyle/>
        <a:p>
          <a:endParaRPr lang="ru-RU"/>
        </a:p>
      </dgm:t>
    </dgm:pt>
    <dgm:pt modelId="{10F923D6-F9E8-4797-9D1F-05B60BD5BC0E}" type="parTrans" cxnId="{BD7CB8B8-A7EC-42DD-89B8-D4493F455548}">
      <dgm:prSet/>
      <dgm:spPr/>
      <dgm:t>
        <a:bodyPr/>
        <a:lstStyle/>
        <a:p>
          <a:endParaRPr lang="ru-RU"/>
        </a:p>
      </dgm:t>
    </dgm:pt>
    <dgm:pt modelId="{B221DC9A-CE4E-48EF-8AD1-A181EDB72853}">
      <dgm:prSet phldrT="[Текст]" custT="1"/>
      <dgm:spPr/>
      <dgm:t>
        <a:bodyPr/>
        <a:lstStyle/>
        <a:p>
          <a:r>
            <a:rPr lang="ru-RU" sz="1600" dirty="0" smtClean="0"/>
            <a:t>"Разрушенная лестница"– 53 170 рублей</a:t>
          </a:r>
          <a:endParaRPr lang="ru-RU" sz="1600" dirty="0"/>
        </a:p>
      </dgm:t>
    </dgm:pt>
    <dgm:pt modelId="{761B9054-9E96-4B4F-A5B1-4AE88EE061FC}" type="sibTrans" cxnId="{D4A7B390-28EC-4964-B7C2-FBD321C761FF}">
      <dgm:prSet/>
      <dgm:spPr/>
      <dgm:t>
        <a:bodyPr/>
        <a:lstStyle/>
        <a:p>
          <a:endParaRPr lang="ru-RU"/>
        </a:p>
      </dgm:t>
    </dgm:pt>
    <dgm:pt modelId="{9E25ACC1-C751-4BAD-A9E4-B234D629AF5D}" type="parTrans" cxnId="{D4A7B390-28EC-4964-B7C2-FBD321C761FF}">
      <dgm:prSet/>
      <dgm:spPr/>
      <dgm:t>
        <a:bodyPr/>
        <a:lstStyle/>
        <a:p>
          <a:endParaRPr lang="ru-RU"/>
        </a:p>
      </dgm:t>
    </dgm:pt>
    <dgm:pt modelId="{207A0757-F95F-4291-9A86-63644D458024}">
      <dgm:prSet phldrT="[Текст]" custT="1"/>
      <dgm:spPr/>
      <dgm:t>
        <a:bodyPr/>
        <a:lstStyle/>
        <a:p>
          <a:r>
            <a:rPr lang="ru-RU" sz="1600" dirty="0" smtClean="0"/>
            <a:t>"Разрушенный мост» – 34 170 рублей</a:t>
          </a:r>
          <a:endParaRPr lang="ru-RU" sz="1600" dirty="0"/>
        </a:p>
      </dgm:t>
    </dgm:pt>
    <dgm:pt modelId="{22387287-8EA7-4853-898A-B0136081AA9F}" type="sibTrans" cxnId="{A62363F3-70B0-4270-BE1E-D1162BE95051}">
      <dgm:prSet/>
      <dgm:spPr/>
      <dgm:t>
        <a:bodyPr/>
        <a:lstStyle/>
        <a:p>
          <a:endParaRPr lang="ru-RU"/>
        </a:p>
      </dgm:t>
    </dgm:pt>
    <dgm:pt modelId="{B324CAA6-8571-4D9E-B9B4-120F92EFED46}" type="parTrans" cxnId="{A62363F3-70B0-4270-BE1E-D1162BE95051}">
      <dgm:prSet/>
      <dgm:spPr/>
      <dgm:t>
        <a:bodyPr/>
        <a:lstStyle/>
        <a:p>
          <a:endParaRPr lang="ru-RU"/>
        </a:p>
      </dgm:t>
    </dgm:pt>
    <dgm:pt modelId="{B89E7104-CC5B-4AFF-9120-4E53729B2247}">
      <dgm:prSet phldrT="[Текст]" custT="1"/>
      <dgm:spPr/>
      <dgm:t>
        <a:bodyPr/>
        <a:lstStyle/>
        <a:p>
          <a:r>
            <a:rPr lang="ru-RU" sz="1600" dirty="0" smtClean="0"/>
            <a:t>"Забор с наклонной лестницей"– 35 000 рублей</a:t>
          </a:r>
          <a:endParaRPr lang="ru-RU" sz="1600" dirty="0"/>
        </a:p>
      </dgm:t>
    </dgm:pt>
    <dgm:pt modelId="{9E3EAA41-B90B-45B5-8962-4717FD9D9657}" type="sibTrans" cxnId="{F88DFC1B-4B41-4BDF-97C7-E48B11AD9040}">
      <dgm:prSet/>
      <dgm:spPr/>
      <dgm:t>
        <a:bodyPr/>
        <a:lstStyle/>
        <a:p>
          <a:endParaRPr lang="ru-RU"/>
        </a:p>
      </dgm:t>
    </dgm:pt>
    <dgm:pt modelId="{16FFD118-8729-427D-BEBE-E79935D8D7DB}" type="parTrans" cxnId="{F88DFC1B-4B41-4BDF-97C7-E48B11AD9040}">
      <dgm:prSet/>
      <dgm:spPr/>
      <dgm:t>
        <a:bodyPr/>
        <a:lstStyle/>
        <a:p>
          <a:endParaRPr lang="ru-RU"/>
        </a:p>
      </dgm:t>
    </dgm:pt>
    <dgm:pt modelId="{572F65D5-318F-4FFB-899C-C1F3AA0581E0}">
      <dgm:prSet phldrT="[Текст]" custT="1"/>
      <dgm:spPr/>
      <dgm:t>
        <a:bodyPr/>
        <a:lstStyle/>
        <a:p>
          <a:r>
            <a:rPr lang="ru-RU" sz="1600" dirty="0" smtClean="0"/>
            <a:t>Трубы для «лабиринта» (70 м) – 3 850 рублей</a:t>
          </a:r>
          <a:endParaRPr lang="ru-RU" sz="1600" dirty="0"/>
        </a:p>
      </dgm:t>
    </dgm:pt>
    <dgm:pt modelId="{CD4E6EA4-1D62-47D7-ADE3-F2ABF5BDDFF3}" type="sibTrans" cxnId="{CF9B3337-D940-4E6D-ACCB-9B380836F6C0}">
      <dgm:prSet/>
      <dgm:spPr/>
      <dgm:t>
        <a:bodyPr/>
        <a:lstStyle/>
        <a:p>
          <a:endParaRPr lang="ru-RU"/>
        </a:p>
      </dgm:t>
    </dgm:pt>
    <dgm:pt modelId="{CEFCD58E-A707-4665-9199-53CA282DE819}" type="parTrans" cxnId="{CF9B3337-D940-4E6D-ACCB-9B380836F6C0}">
      <dgm:prSet/>
      <dgm:spPr/>
      <dgm:t>
        <a:bodyPr/>
        <a:lstStyle/>
        <a:p>
          <a:endParaRPr lang="ru-RU"/>
        </a:p>
      </dgm:t>
    </dgm:pt>
    <dgm:pt modelId="{EFA036E6-2521-4CB6-A7D4-D2C50858F300}">
      <dgm:prSet phldrT="[Текст]" custT="1"/>
      <dgm:spPr/>
      <dgm:t>
        <a:bodyPr/>
        <a:lstStyle/>
        <a:p>
          <a:r>
            <a:rPr lang="ru-RU" sz="1600" dirty="0" smtClean="0"/>
            <a:t>По подготовке к ГТО (1 мес.) – 19 065,00 рублей</a:t>
          </a:r>
          <a:endParaRPr lang="ru-RU" sz="1600" dirty="0"/>
        </a:p>
      </dgm:t>
    </dgm:pt>
    <dgm:pt modelId="{7F6A9F38-670B-45AD-9A7B-7FBEEEF808C7}" type="parTrans" cxnId="{59470D56-7B9F-4D0E-930B-AD34C22DE016}">
      <dgm:prSet/>
      <dgm:spPr/>
      <dgm:t>
        <a:bodyPr/>
        <a:lstStyle/>
        <a:p>
          <a:endParaRPr lang="ru-RU"/>
        </a:p>
      </dgm:t>
    </dgm:pt>
    <dgm:pt modelId="{C3EF78CE-BA04-4B5A-8F2E-1E5893BA336E}" type="sibTrans" cxnId="{59470D56-7B9F-4D0E-930B-AD34C22DE016}">
      <dgm:prSet/>
      <dgm:spPr/>
      <dgm:t>
        <a:bodyPr/>
        <a:lstStyle/>
        <a:p>
          <a:endParaRPr lang="ru-RU"/>
        </a:p>
      </dgm:t>
    </dgm:pt>
    <dgm:pt modelId="{C32C4669-4CC7-4D13-B51B-1055CB844D7E}" type="pres">
      <dgm:prSet presAssocID="{AF9D756C-2A36-4964-B3F6-FE632FAEF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EEAB6-F332-4E6B-A759-0D32A8D2CA0A}" type="pres">
      <dgm:prSet presAssocID="{7B2375E9-6843-4E12-8046-2969312A3A89}" presName="linNode" presStyleCnt="0"/>
      <dgm:spPr/>
    </dgm:pt>
    <dgm:pt modelId="{01A8AE51-0AF8-4401-ACAA-B39E0578CDC0}" type="pres">
      <dgm:prSet presAssocID="{7B2375E9-6843-4E12-8046-2969312A3A89}" presName="parTx" presStyleLbl="revTx" presStyleIdx="0" presStyleCnt="3" custScaleX="117493" custLinFactNeighborX="8653" custLinFactNeighborY="-352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C1B27-780D-4332-BE5D-B663953A1E9E}" type="pres">
      <dgm:prSet presAssocID="{7B2375E9-6843-4E12-8046-2969312A3A89}" presName="bracket" presStyleLbl="parChTrans1D1" presStyleIdx="0" presStyleCnt="3" custLinFactNeighborX="22819" custLinFactNeighborY="-21261"/>
      <dgm:spPr/>
    </dgm:pt>
    <dgm:pt modelId="{F6399F94-5F56-4CC7-896F-200DEF1C960B}" type="pres">
      <dgm:prSet presAssocID="{7B2375E9-6843-4E12-8046-2969312A3A89}" presName="spH" presStyleCnt="0"/>
      <dgm:spPr/>
    </dgm:pt>
    <dgm:pt modelId="{7A4B92FF-1087-4038-992F-C00E85FFBEE2}" type="pres">
      <dgm:prSet presAssocID="{7B2375E9-6843-4E12-8046-2969312A3A89}" presName="desTx" presStyleLbl="node1" presStyleIdx="0" presStyleCnt="3" custScaleY="107599" custLinFactNeighborX="251" custLinFactNeighborY="-1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FBA26-7EF6-45EF-9DB2-0BB3A74B655E}" type="pres">
      <dgm:prSet presAssocID="{C44BE555-2977-45B2-98DA-DE13C6A86031}" presName="spV" presStyleCnt="0"/>
      <dgm:spPr/>
    </dgm:pt>
    <dgm:pt modelId="{92D66B7E-4CF0-48A2-B46A-9594DA41328E}" type="pres">
      <dgm:prSet presAssocID="{96C6DA17-2BDB-496A-9D79-3FAF9D407322}" presName="linNode" presStyleCnt="0"/>
      <dgm:spPr/>
    </dgm:pt>
    <dgm:pt modelId="{F73885A2-F2C8-4128-89C2-7C4CAFE04063}" type="pres">
      <dgm:prSet presAssocID="{96C6DA17-2BDB-496A-9D79-3FAF9D407322}" presName="parTx" presStyleLbl="revTx" presStyleIdx="1" presStyleCnt="3" custScaleX="120877" custScaleY="65420" custLinFactNeighborX="26486" custLinFactNeighborY="-53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B886-1BA8-4D9F-B653-4E6DAC9F70E8}" type="pres">
      <dgm:prSet presAssocID="{96C6DA17-2BDB-496A-9D79-3FAF9D407322}" presName="bracket" presStyleLbl="parChTrans1D1" presStyleIdx="1" presStyleCnt="3" custScaleX="85901" custScaleY="85197" custLinFactNeighborX="10435" custLinFactNeighborY="-20208"/>
      <dgm:spPr/>
    </dgm:pt>
    <dgm:pt modelId="{994EEC4B-9368-4C0D-9334-5E4F727746F1}" type="pres">
      <dgm:prSet presAssocID="{96C6DA17-2BDB-496A-9D79-3FAF9D407322}" presName="spH" presStyleCnt="0"/>
      <dgm:spPr/>
    </dgm:pt>
    <dgm:pt modelId="{9D4AAC29-A8E0-48C1-9FB3-8606EC4CF645}" type="pres">
      <dgm:prSet presAssocID="{96C6DA17-2BDB-496A-9D79-3FAF9D407322}" presName="desTx" presStyleLbl="node1" presStyleIdx="1" presStyleCnt="3" custLinFactNeighborX="861" custLinFactNeighborY="-21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9F24-E828-4658-BA4C-C9931E4DCDEF}" type="pres">
      <dgm:prSet presAssocID="{55C6E103-F0BC-4AE1-AFBE-E5B7BE07B0D8}" presName="spV" presStyleCnt="0"/>
      <dgm:spPr/>
    </dgm:pt>
    <dgm:pt modelId="{49C2EE10-3F4B-49FE-8F2D-9FFF6F812A64}" type="pres">
      <dgm:prSet presAssocID="{87EF0F80-21F4-4ED8-AB06-8E340BB69CC3}" presName="linNode" presStyleCnt="0"/>
      <dgm:spPr/>
    </dgm:pt>
    <dgm:pt modelId="{A1655E32-E760-4041-945C-675B61F3F773}" type="pres">
      <dgm:prSet presAssocID="{87EF0F80-21F4-4ED8-AB06-8E340BB69CC3}" presName="parTx" presStyleLbl="revTx" presStyleIdx="2" presStyleCnt="3" custScaleX="135841" custLinFactNeighborX="18659" custLinFactNeighborY="-71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790D3-4290-4114-8F3E-AEB02709D59D}" type="pres">
      <dgm:prSet presAssocID="{87EF0F80-21F4-4ED8-AB06-8E340BB69CC3}" presName="bracket" presStyleLbl="parChTrans1D1" presStyleIdx="2" presStyleCnt="3" custLinFactNeighborX="-3751" custLinFactNeighborY="-37964"/>
      <dgm:spPr/>
    </dgm:pt>
    <dgm:pt modelId="{05E40171-5DF4-429D-8521-79C59DFA3220}" type="pres">
      <dgm:prSet presAssocID="{87EF0F80-21F4-4ED8-AB06-8E340BB69CC3}" presName="spH" presStyleCnt="0"/>
      <dgm:spPr/>
    </dgm:pt>
    <dgm:pt modelId="{2997A9BC-5213-4AFC-A659-4B9BA4FCBBCC}" type="pres">
      <dgm:prSet presAssocID="{87EF0F80-21F4-4ED8-AB06-8E340BB69CC3}" presName="desTx" presStyleLbl="node1" presStyleIdx="2" presStyleCnt="3" custScaleX="109468" custScaleY="106463" custLinFactNeighborX="49640" custLinFactNeighborY="-33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D293-CE45-40D4-A7FD-C89279239160}" srcId="{87EF0F80-21F4-4ED8-AB06-8E340BB69CC3}" destId="{9EE9E7A8-955C-47AE-81B6-10756344ADBD}" srcOrd="2" destOrd="0" parTransId="{13436C72-52B7-4F63-BBC3-975C2D4256CC}" sibTransId="{88D649A4-DBCD-4FBC-89CC-E5CAD08783C5}"/>
    <dgm:cxn modelId="{13FCEAE3-827F-47EC-B961-DDE2AB1B3856}" type="presOf" srcId="{207A0757-F95F-4291-9A86-63644D458024}" destId="{9D4AAC29-A8E0-48C1-9FB3-8606EC4CF645}" srcOrd="0" destOrd="3" presId="urn:diagrams.loki3.com/BracketList+Icon"/>
    <dgm:cxn modelId="{F4AA625D-4FF2-4037-A0BF-8B231844516B}" type="presOf" srcId="{572F65D5-318F-4FFB-899C-C1F3AA0581E0}" destId="{9D4AAC29-A8E0-48C1-9FB3-8606EC4CF645}" srcOrd="0" destOrd="1" presId="urn:diagrams.loki3.com/BracketList+Icon"/>
    <dgm:cxn modelId="{C8B03AA1-DC1D-4909-96E9-42724C260AC8}" type="presOf" srcId="{EFA036E6-2521-4CB6-A7D4-D2C50858F300}" destId="{2997A9BC-5213-4AFC-A659-4B9BA4FCBBCC}" srcOrd="0" destOrd="4" presId="urn:diagrams.loki3.com/BracketList+Icon"/>
    <dgm:cxn modelId="{7E8BA494-FA11-475B-A84C-272CEEFBAB70}" type="presOf" srcId="{7B2375E9-6843-4E12-8046-2969312A3A89}" destId="{01A8AE51-0AF8-4401-ACAA-B39E0578CDC0}" srcOrd="0" destOrd="0" presId="urn:diagrams.loki3.com/BracketList+Icon"/>
    <dgm:cxn modelId="{2555CC86-66A5-441B-84BF-FA94BA9F51D5}" type="presOf" srcId="{87EF0F80-21F4-4ED8-AB06-8E340BB69CC3}" destId="{A1655E32-E760-4041-945C-675B61F3F773}" srcOrd="0" destOrd="0" presId="urn:diagrams.loki3.com/BracketList+Icon"/>
    <dgm:cxn modelId="{365DBC1A-2BDF-454F-B63C-F358A413D4D1}" srcId="{96C6DA17-2BDB-496A-9D79-3FAF9D407322}" destId="{A966E623-CCA7-4DD7-97AA-271F54BB48DB}" srcOrd="0" destOrd="0" parTransId="{543CA380-A749-487C-8FAE-2A595AAB91D0}" sibTransId="{8F850943-59F0-4B77-8880-25B7CA35F14D}"/>
    <dgm:cxn modelId="{CF9B3337-D940-4E6D-ACCB-9B380836F6C0}" srcId="{96C6DA17-2BDB-496A-9D79-3FAF9D407322}" destId="{572F65D5-318F-4FFB-899C-C1F3AA0581E0}" srcOrd="1" destOrd="0" parTransId="{CEFCD58E-A707-4665-9199-53CA282DE819}" sibTransId="{CD4E6EA4-1D62-47D7-ADE3-F2ABF5BDDFF3}"/>
    <dgm:cxn modelId="{76F851AA-8CAF-436E-857E-18E418F0D783}" type="presOf" srcId="{B221DC9A-CE4E-48EF-8AD1-A181EDB72853}" destId="{9D4AAC29-A8E0-48C1-9FB3-8606EC4CF645}" srcOrd="0" destOrd="4" presId="urn:diagrams.loki3.com/BracketList+Icon"/>
    <dgm:cxn modelId="{52442621-21E6-47FA-B2B6-5C5DEE00415C}" type="presOf" srcId="{F4319AB4-8EE8-4DB8-9663-09CA0AEC317A}" destId="{7A4B92FF-1087-4038-992F-C00E85FFBEE2}" srcOrd="0" destOrd="2" presId="urn:diagrams.loki3.com/BracketList+Icon"/>
    <dgm:cxn modelId="{B8DF49F3-DE72-49F7-9987-C39048B5EEBE}" srcId="{87EF0F80-21F4-4ED8-AB06-8E340BB69CC3}" destId="{0A22F25D-9119-4111-9123-9DC03170419F}" srcOrd="0" destOrd="0" parTransId="{1F9F4721-E8F5-4DDA-AF5B-9D2658140FD5}" sibTransId="{10F287EF-C042-4251-BBF1-01057AFA44CF}"/>
    <dgm:cxn modelId="{E945A6FF-973B-4271-AB5E-C3DCF08003CB}" type="presOf" srcId="{95F9E3B7-1A4E-4B4E-96EC-8527ADF5D910}" destId="{7A4B92FF-1087-4038-992F-C00E85FFBEE2}" srcOrd="0" destOrd="1" presId="urn:diagrams.loki3.com/BracketList+Icon"/>
    <dgm:cxn modelId="{2EFDFB4F-7254-46E6-9425-3442F1C991F3}" srcId="{87EF0F80-21F4-4ED8-AB06-8E340BB69CC3}" destId="{DB72200F-5291-464A-8B38-82722A7CF2C9}" srcOrd="3" destOrd="0" parTransId="{DC9E8623-05B4-4028-A4B7-2C21C0D88C22}" sibTransId="{70650109-0B5F-442D-A756-511A499531FC}"/>
    <dgm:cxn modelId="{792AA91E-AAF9-4DEF-9E39-E440F06853C1}" srcId="{7B2375E9-6843-4E12-8046-2969312A3A89}" destId="{65F838D7-5D2C-4A50-A4CC-D7AB4A2E7532}" srcOrd="3" destOrd="0" parTransId="{2F8D65B5-C09A-45C0-9DD0-C1F7819A55DD}" sibTransId="{5D6D955E-D880-44DC-B39F-452AEF20F0F0}"/>
    <dgm:cxn modelId="{E79638F8-4681-4E3D-BD07-21F7E0BBB983}" srcId="{87EF0F80-21F4-4ED8-AB06-8E340BB69CC3}" destId="{9535856A-28B8-40A8-B848-753D8629AEAE}" srcOrd="1" destOrd="0" parTransId="{EAC819BA-EB6E-4C91-B24B-4D7F75762610}" sibTransId="{FD9AA80A-81B6-44BF-836D-97D44625467C}"/>
    <dgm:cxn modelId="{0E8C358F-CBA7-4113-BC40-E1A86AB2E6E5}" type="presOf" srcId="{96C6DA17-2BDB-496A-9D79-3FAF9D407322}" destId="{F73885A2-F2C8-4128-89C2-7C4CAFE04063}" srcOrd="0" destOrd="0" presId="urn:diagrams.loki3.com/BracketList+Icon"/>
    <dgm:cxn modelId="{A62363F3-70B0-4270-BE1E-D1162BE95051}" srcId="{96C6DA17-2BDB-496A-9D79-3FAF9D407322}" destId="{207A0757-F95F-4291-9A86-63644D458024}" srcOrd="3" destOrd="0" parTransId="{B324CAA6-8571-4D9E-B9B4-120F92EFED46}" sibTransId="{22387287-8EA7-4853-898A-B0136081AA9F}"/>
    <dgm:cxn modelId="{BCD64007-DFA3-4263-902E-30F47994CD25}" type="presOf" srcId="{9535856A-28B8-40A8-B848-753D8629AEAE}" destId="{2997A9BC-5213-4AFC-A659-4B9BA4FCBBCC}" srcOrd="0" destOrd="1" presId="urn:diagrams.loki3.com/BracketList+Icon"/>
    <dgm:cxn modelId="{FD42039C-8739-4E11-8DC0-DFFD32CD37F6}" srcId="{AF9D756C-2A36-4964-B3F6-FE632FAEF94C}" destId="{96C6DA17-2BDB-496A-9D79-3FAF9D407322}" srcOrd="1" destOrd="0" parTransId="{3CE49CF9-4DE2-4484-AD3F-16DF723DE20A}" sibTransId="{55C6E103-F0BC-4AE1-AFBE-E5B7BE07B0D8}"/>
    <dgm:cxn modelId="{B78E27F0-05BB-4EC3-AC2A-513A3B578C37}" type="presOf" srcId="{AC6924FD-CA71-4163-804E-B6283D3E8228}" destId="{7A4B92FF-1087-4038-992F-C00E85FFBEE2}" srcOrd="0" destOrd="0" presId="urn:diagrams.loki3.com/BracketList+Icon"/>
    <dgm:cxn modelId="{F88DFC1B-4B41-4BDF-97C7-E48B11AD9040}" srcId="{96C6DA17-2BDB-496A-9D79-3FAF9D407322}" destId="{B89E7104-CC5B-4AFF-9120-4E53729B2247}" srcOrd="2" destOrd="0" parTransId="{16FFD118-8729-427D-BEBE-E79935D8D7DB}" sibTransId="{9E3EAA41-B90B-45B5-8962-4717FD9D9657}"/>
    <dgm:cxn modelId="{75FC94C0-C5C8-4D8A-81C7-CA98E594455D}" srcId="{AF9D756C-2A36-4964-B3F6-FE632FAEF94C}" destId="{7B2375E9-6843-4E12-8046-2969312A3A89}" srcOrd="0" destOrd="0" parTransId="{86D69818-5FBC-449E-8745-52C36F6CDB2C}" sibTransId="{C44BE555-2977-45B2-98DA-DE13C6A86031}"/>
    <dgm:cxn modelId="{582950F9-CFC6-4C44-A797-630270363BDD}" type="presOf" srcId="{65F838D7-5D2C-4A50-A4CC-D7AB4A2E7532}" destId="{7A4B92FF-1087-4038-992F-C00E85FFBEE2}" srcOrd="0" destOrd="3" presId="urn:diagrams.loki3.com/BracketList+Icon"/>
    <dgm:cxn modelId="{BA6AD31C-5CEB-4C1C-AA8A-07C3EDBB4168}" srcId="{7B2375E9-6843-4E12-8046-2969312A3A89}" destId="{95F9E3B7-1A4E-4B4E-96EC-8527ADF5D910}" srcOrd="1" destOrd="0" parTransId="{1CABEE56-31D9-4E00-9766-352033238861}" sibTransId="{2B599355-60F5-484F-A85C-EF997CECE57F}"/>
    <dgm:cxn modelId="{BD7CB8B8-A7EC-42DD-89B8-D4493F455548}" srcId="{96C6DA17-2BDB-496A-9D79-3FAF9D407322}" destId="{512F25D5-744D-4B2F-9C55-6A9534631846}" srcOrd="5" destOrd="0" parTransId="{10F923D6-F9E8-4797-9D1F-05B60BD5BC0E}" sibTransId="{057F83D1-8782-4C33-9EDC-ED7D7A9B85CB}"/>
    <dgm:cxn modelId="{D4A7B390-28EC-4964-B7C2-FBD321C761FF}" srcId="{96C6DA17-2BDB-496A-9D79-3FAF9D407322}" destId="{B221DC9A-CE4E-48EF-8AD1-A181EDB72853}" srcOrd="4" destOrd="0" parTransId="{9E25ACC1-C751-4BAD-A9E4-B234D629AF5D}" sibTransId="{761B9054-9E96-4B4F-A5B1-4AE88EE061FC}"/>
    <dgm:cxn modelId="{3A61FEF3-88D0-41BE-9A42-0C883D7AB6E4}" type="presOf" srcId="{DB72200F-5291-464A-8B38-82722A7CF2C9}" destId="{2997A9BC-5213-4AFC-A659-4B9BA4FCBBCC}" srcOrd="0" destOrd="3" presId="urn:diagrams.loki3.com/BracketList+Icon"/>
    <dgm:cxn modelId="{2EADB59E-F090-40AB-B213-F1DEE4C6AC2E}" srcId="{7B2375E9-6843-4E12-8046-2969312A3A89}" destId="{F4319AB4-8EE8-4DB8-9663-09CA0AEC317A}" srcOrd="2" destOrd="0" parTransId="{333E30A8-8D3B-4D16-955E-D13F23A06CA8}" sibTransId="{26F3400C-DB69-4F96-A796-4936D5121C18}"/>
    <dgm:cxn modelId="{B5841FFB-D6A2-476E-B731-AFBF7CCF81AF}" srcId="{7B2375E9-6843-4E12-8046-2969312A3A89}" destId="{AC6924FD-CA71-4163-804E-B6283D3E8228}" srcOrd="0" destOrd="0" parTransId="{69686AD4-D2F6-4E17-A7C3-B4D7BCBE218E}" sibTransId="{756B8022-1F4E-404B-9CC0-12BB5B506A9F}"/>
    <dgm:cxn modelId="{E044F142-25C0-410C-9E48-CD27B4224B1E}" type="presOf" srcId="{9EE9E7A8-955C-47AE-81B6-10756344ADBD}" destId="{2997A9BC-5213-4AFC-A659-4B9BA4FCBBCC}" srcOrd="0" destOrd="2" presId="urn:diagrams.loki3.com/BracketList+Icon"/>
    <dgm:cxn modelId="{59470D56-7B9F-4D0E-930B-AD34C22DE016}" srcId="{87EF0F80-21F4-4ED8-AB06-8E340BB69CC3}" destId="{EFA036E6-2521-4CB6-A7D4-D2C50858F300}" srcOrd="4" destOrd="0" parTransId="{7F6A9F38-670B-45AD-9A7B-7FBEEEF808C7}" sibTransId="{C3EF78CE-BA04-4B5A-8F2E-1E5893BA336E}"/>
    <dgm:cxn modelId="{FC372D1C-A18E-4574-A057-9548EF6608B0}" type="presOf" srcId="{0A22F25D-9119-4111-9123-9DC03170419F}" destId="{2997A9BC-5213-4AFC-A659-4B9BA4FCBBCC}" srcOrd="0" destOrd="0" presId="urn:diagrams.loki3.com/BracketList+Icon"/>
    <dgm:cxn modelId="{99D5D3DC-73B5-42BD-8ED8-37AE5CCBD8BA}" type="presOf" srcId="{AF9D756C-2A36-4964-B3F6-FE632FAEF94C}" destId="{C32C4669-4CC7-4D13-B51B-1055CB844D7E}" srcOrd="0" destOrd="0" presId="urn:diagrams.loki3.com/BracketList+Icon"/>
    <dgm:cxn modelId="{6074A83C-BECA-43A9-BBA3-864C8F5EB152}" type="presOf" srcId="{512F25D5-744D-4B2F-9C55-6A9534631846}" destId="{9D4AAC29-A8E0-48C1-9FB3-8606EC4CF645}" srcOrd="0" destOrd="5" presId="urn:diagrams.loki3.com/BracketList+Icon"/>
    <dgm:cxn modelId="{4CE46B65-D5FB-452B-9CB6-A9E52E8D7354}" type="presOf" srcId="{B89E7104-CC5B-4AFF-9120-4E53729B2247}" destId="{9D4AAC29-A8E0-48C1-9FB3-8606EC4CF645}" srcOrd="0" destOrd="2" presId="urn:diagrams.loki3.com/BracketList+Icon"/>
    <dgm:cxn modelId="{05BE7780-0D76-4BFC-AB61-BC3E2DC5792D}" type="presOf" srcId="{A966E623-CCA7-4DD7-97AA-271F54BB48DB}" destId="{9D4AAC29-A8E0-48C1-9FB3-8606EC4CF645}" srcOrd="0" destOrd="0" presId="urn:diagrams.loki3.com/BracketList+Icon"/>
    <dgm:cxn modelId="{72747D12-8E27-486C-96B5-9B37D726A944}" srcId="{AF9D756C-2A36-4964-B3F6-FE632FAEF94C}" destId="{87EF0F80-21F4-4ED8-AB06-8E340BB69CC3}" srcOrd="2" destOrd="0" parTransId="{4A6A33B5-5AE7-4DDE-8A14-1178DDF5816D}" sibTransId="{5F7D45DC-AD1A-458B-97DE-61F18475A844}"/>
    <dgm:cxn modelId="{0E46F034-3853-4B85-8878-85EA4F0EEE3F}" type="presParOf" srcId="{C32C4669-4CC7-4D13-B51B-1055CB844D7E}" destId="{E99EEAB6-F332-4E6B-A759-0D32A8D2CA0A}" srcOrd="0" destOrd="0" presId="urn:diagrams.loki3.com/BracketList+Icon"/>
    <dgm:cxn modelId="{48D6E61E-DECE-4E26-A7CE-D455388E8DDE}" type="presParOf" srcId="{E99EEAB6-F332-4E6B-A759-0D32A8D2CA0A}" destId="{01A8AE51-0AF8-4401-ACAA-B39E0578CDC0}" srcOrd="0" destOrd="0" presId="urn:diagrams.loki3.com/BracketList+Icon"/>
    <dgm:cxn modelId="{9695EAD8-25BD-4C60-A147-3C194721800D}" type="presParOf" srcId="{E99EEAB6-F332-4E6B-A759-0D32A8D2CA0A}" destId="{116C1B27-780D-4332-BE5D-B663953A1E9E}" srcOrd="1" destOrd="0" presId="urn:diagrams.loki3.com/BracketList+Icon"/>
    <dgm:cxn modelId="{C400AACC-5A39-4363-9661-BB7DD2733EB6}" type="presParOf" srcId="{E99EEAB6-F332-4E6B-A759-0D32A8D2CA0A}" destId="{F6399F94-5F56-4CC7-896F-200DEF1C960B}" srcOrd="2" destOrd="0" presId="urn:diagrams.loki3.com/BracketList+Icon"/>
    <dgm:cxn modelId="{E3C34A94-ED42-4CEF-BF0D-A909953A59EB}" type="presParOf" srcId="{E99EEAB6-F332-4E6B-A759-0D32A8D2CA0A}" destId="{7A4B92FF-1087-4038-992F-C00E85FFBEE2}" srcOrd="3" destOrd="0" presId="urn:diagrams.loki3.com/BracketList+Icon"/>
    <dgm:cxn modelId="{477F5836-CA6A-4644-966E-8DE10C95AED2}" type="presParOf" srcId="{C32C4669-4CC7-4D13-B51B-1055CB844D7E}" destId="{CA5FBA26-7EF6-45EF-9DB2-0BB3A74B655E}" srcOrd="1" destOrd="0" presId="urn:diagrams.loki3.com/BracketList+Icon"/>
    <dgm:cxn modelId="{E4699C69-6C90-4F74-9549-98208F619E2A}" type="presParOf" srcId="{C32C4669-4CC7-4D13-B51B-1055CB844D7E}" destId="{92D66B7E-4CF0-48A2-B46A-9594DA41328E}" srcOrd="2" destOrd="0" presId="urn:diagrams.loki3.com/BracketList+Icon"/>
    <dgm:cxn modelId="{B5FF5ABD-0B08-4178-8EF8-12B6DDA23649}" type="presParOf" srcId="{92D66B7E-4CF0-48A2-B46A-9594DA41328E}" destId="{F73885A2-F2C8-4128-89C2-7C4CAFE04063}" srcOrd="0" destOrd="0" presId="urn:diagrams.loki3.com/BracketList+Icon"/>
    <dgm:cxn modelId="{98D80A73-B715-4137-8DE2-C627596C67ED}" type="presParOf" srcId="{92D66B7E-4CF0-48A2-B46A-9594DA41328E}" destId="{2879B886-1BA8-4D9F-B653-4E6DAC9F70E8}" srcOrd="1" destOrd="0" presId="urn:diagrams.loki3.com/BracketList+Icon"/>
    <dgm:cxn modelId="{7BAE8EED-E00A-4DA3-81EE-3E1B6FB3A439}" type="presParOf" srcId="{92D66B7E-4CF0-48A2-B46A-9594DA41328E}" destId="{994EEC4B-9368-4C0D-9334-5E4F727746F1}" srcOrd="2" destOrd="0" presId="urn:diagrams.loki3.com/BracketList+Icon"/>
    <dgm:cxn modelId="{ABBDE557-C56E-4726-B209-4D25AE163F8B}" type="presParOf" srcId="{92D66B7E-4CF0-48A2-B46A-9594DA41328E}" destId="{9D4AAC29-A8E0-48C1-9FB3-8606EC4CF645}" srcOrd="3" destOrd="0" presId="urn:diagrams.loki3.com/BracketList+Icon"/>
    <dgm:cxn modelId="{B9CEF655-DDF7-406A-A894-A94ABB14CCF0}" type="presParOf" srcId="{C32C4669-4CC7-4D13-B51B-1055CB844D7E}" destId="{01FE9F24-E828-4658-BA4C-C9931E4DCDEF}" srcOrd="3" destOrd="0" presId="urn:diagrams.loki3.com/BracketList+Icon"/>
    <dgm:cxn modelId="{DA877631-00A8-4887-B9E4-D4A1C80C080F}" type="presParOf" srcId="{C32C4669-4CC7-4D13-B51B-1055CB844D7E}" destId="{49C2EE10-3F4B-49FE-8F2D-9FFF6F812A64}" srcOrd="4" destOrd="0" presId="urn:diagrams.loki3.com/BracketList+Icon"/>
    <dgm:cxn modelId="{D909F64D-26C4-4DC8-80EB-B3F348273C59}" type="presParOf" srcId="{49C2EE10-3F4B-49FE-8F2D-9FFF6F812A64}" destId="{A1655E32-E760-4041-945C-675B61F3F773}" srcOrd="0" destOrd="0" presId="urn:diagrams.loki3.com/BracketList+Icon"/>
    <dgm:cxn modelId="{502CD2D5-B2C5-466B-B99F-068C7AB60E2F}" type="presParOf" srcId="{49C2EE10-3F4B-49FE-8F2D-9FFF6F812A64}" destId="{4A2790D3-4290-4114-8F3E-AEB02709D59D}" srcOrd="1" destOrd="0" presId="urn:diagrams.loki3.com/BracketList+Icon"/>
    <dgm:cxn modelId="{EE28BE83-EB67-461A-A872-025A9A7B92CA}" type="presParOf" srcId="{49C2EE10-3F4B-49FE-8F2D-9FFF6F812A64}" destId="{05E40171-5DF4-429D-8521-79C59DFA3220}" srcOrd="2" destOrd="0" presId="urn:diagrams.loki3.com/BracketList+Icon"/>
    <dgm:cxn modelId="{A629CE34-63F8-437D-9E74-E53248C8EE6E}" type="presParOf" srcId="{49C2EE10-3F4B-49FE-8F2D-9FFF6F812A64}" destId="{2997A9BC-5213-4AFC-A659-4B9BA4FCBBC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8FD82-CBF6-4876-939E-D55E32CEC8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6F5BE-5472-47AF-8B00-7D2E149DB6E7}">
      <dgm:prSet phldrT="[Текст]"/>
      <dgm:spPr/>
      <dgm:t>
        <a:bodyPr/>
        <a:lstStyle/>
        <a:p>
          <a:r>
            <a:rPr lang="ru-RU" dirty="0" smtClean="0"/>
            <a:t> Обучение</a:t>
          </a:r>
          <a:endParaRPr lang="ru-RU" dirty="0"/>
        </a:p>
      </dgm:t>
    </dgm:pt>
    <dgm:pt modelId="{89232898-B309-4F46-89B8-F1764C56FFF1}" type="parTrans" cxnId="{FAC08385-A096-42B6-9F22-18ED621D067A}">
      <dgm:prSet/>
      <dgm:spPr/>
      <dgm:t>
        <a:bodyPr/>
        <a:lstStyle/>
        <a:p>
          <a:endParaRPr lang="ru-RU"/>
        </a:p>
      </dgm:t>
    </dgm:pt>
    <dgm:pt modelId="{AF0CA43D-6F3B-4CE2-BA6A-0C3FB5FDC570}" type="sibTrans" cxnId="{FAC08385-A096-42B6-9F22-18ED621D067A}">
      <dgm:prSet/>
      <dgm:spPr/>
      <dgm:t>
        <a:bodyPr/>
        <a:lstStyle/>
        <a:p>
          <a:endParaRPr lang="ru-RU"/>
        </a:p>
      </dgm:t>
    </dgm:pt>
    <dgm:pt modelId="{78E8B3E0-0EB4-4C48-AC23-F866335154D0}">
      <dgm:prSet phldrT="[Текст]" custT="1"/>
      <dgm:spPr/>
      <dgm:t>
        <a:bodyPr/>
        <a:lstStyle/>
        <a:p>
          <a:r>
            <a:rPr lang="ru-RU" sz="1600" dirty="0" smtClean="0"/>
            <a:t>4 и 5 ст. – школьники и студенты ССУЗов – 255 человек</a:t>
          </a:r>
          <a:endParaRPr lang="ru-RU" sz="1600" dirty="0"/>
        </a:p>
      </dgm:t>
    </dgm:pt>
    <dgm:pt modelId="{A72E3472-A7C3-468A-BB23-50121963823F}" type="parTrans" cxnId="{739171CF-662E-41B9-9C95-90693EDDB095}">
      <dgm:prSet/>
      <dgm:spPr/>
      <dgm:t>
        <a:bodyPr/>
        <a:lstStyle/>
        <a:p>
          <a:endParaRPr lang="ru-RU"/>
        </a:p>
      </dgm:t>
    </dgm:pt>
    <dgm:pt modelId="{3507C7BB-5F5D-4E5C-88B3-23888C2679C1}" type="sibTrans" cxnId="{739171CF-662E-41B9-9C95-90693EDDB095}">
      <dgm:prSet/>
      <dgm:spPr/>
      <dgm:t>
        <a:bodyPr/>
        <a:lstStyle/>
        <a:p>
          <a:endParaRPr lang="ru-RU"/>
        </a:p>
      </dgm:t>
    </dgm:pt>
    <dgm:pt modelId="{A07592A2-C2CC-4594-9360-7358AD2D9F7A}">
      <dgm:prSet phldrT="[Текст]"/>
      <dgm:spPr/>
      <dgm:t>
        <a:bodyPr/>
        <a:lstStyle/>
        <a:p>
          <a:r>
            <a:rPr lang="ru-RU" dirty="0" smtClean="0"/>
            <a:t>ГТО</a:t>
          </a:r>
          <a:endParaRPr lang="ru-RU" dirty="0"/>
        </a:p>
      </dgm:t>
    </dgm:pt>
    <dgm:pt modelId="{182265EA-4806-457A-9E85-76642F32886C}" type="parTrans" cxnId="{73010A95-4FB7-4F74-95C0-4DAC1C426EFC}">
      <dgm:prSet/>
      <dgm:spPr/>
      <dgm:t>
        <a:bodyPr/>
        <a:lstStyle/>
        <a:p>
          <a:endParaRPr lang="ru-RU"/>
        </a:p>
      </dgm:t>
    </dgm:pt>
    <dgm:pt modelId="{F7E09A25-DFBB-4221-B4E7-3E8840197D8C}" type="sibTrans" cxnId="{73010A95-4FB7-4F74-95C0-4DAC1C426EFC}">
      <dgm:prSet/>
      <dgm:spPr/>
      <dgm:t>
        <a:bodyPr/>
        <a:lstStyle/>
        <a:p>
          <a:endParaRPr lang="ru-RU"/>
        </a:p>
      </dgm:t>
    </dgm:pt>
    <dgm:pt modelId="{41BC0AF1-4C83-4A1F-BA00-3A508D328C8C}">
      <dgm:prSet phldrT="[Текст]" custT="1"/>
      <dgm:spPr/>
      <dgm:t>
        <a:bodyPr/>
        <a:lstStyle/>
        <a:p>
          <a:r>
            <a:rPr lang="ru-RU" sz="1350" dirty="0" smtClean="0"/>
            <a:t>7 факультетов БГСХА - по 100 студентов с разных курсов, по 10 человек-преподавателей, 30 сотрудников АХЧ, население ЖД района - +400 человек                                                                      </a:t>
          </a:r>
          <a:r>
            <a:rPr lang="ru-RU" sz="1350" b="1" dirty="0" smtClean="0"/>
            <a:t>Всего: 1000  человек</a:t>
          </a:r>
          <a:endParaRPr lang="ru-RU" sz="1350" dirty="0"/>
        </a:p>
      </dgm:t>
    </dgm:pt>
    <dgm:pt modelId="{2152A661-ABAB-44C2-9A29-CBCA52084FAE}" type="parTrans" cxnId="{E8C79496-0E57-4673-A47F-79E698B22584}">
      <dgm:prSet/>
      <dgm:spPr/>
      <dgm:t>
        <a:bodyPr/>
        <a:lstStyle/>
        <a:p>
          <a:endParaRPr lang="ru-RU"/>
        </a:p>
      </dgm:t>
    </dgm:pt>
    <dgm:pt modelId="{F40873CC-1AE8-4BE3-A345-6F7D6ECDAF07}" type="sibTrans" cxnId="{E8C79496-0E57-4673-A47F-79E698B22584}">
      <dgm:prSet/>
      <dgm:spPr/>
      <dgm:t>
        <a:bodyPr/>
        <a:lstStyle/>
        <a:p>
          <a:endParaRPr lang="ru-RU"/>
        </a:p>
      </dgm:t>
    </dgm:pt>
    <dgm:pt modelId="{E422DA39-D794-468B-B4D2-0DF99E457A40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r>
            <a:rPr lang="ru-RU" sz="1600" b="1" dirty="0" smtClean="0"/>
            <a:t>Всего: 300 человек</a:t>
          </a:r>
          <a:endParaRPr lang="ru-RU" sz="1600" dirty="0"/>
        </a:p>
      </dgm:t>
    </dgm:pt>
    <dgm:pt modelId="{1B7107B7-82C9-4573-A07C-702EF93FB84E}" type="parTrans" cxnId="{A8328DA9-3537-44E9-8A84-77AE7E4800E5}">
      <dgm:prSet/>
      <dgm:spPr/>
      <dgm:t>
        <a:bodyPr/>
        <a:lstStyle/>
        <a:p>
          <a:endParaRPr lang="ru-RU"/>
        </a:p>
      </dgm:t>
    </dgm:pt>
    <dgm:pt modelId="{3C58DE64-93B1-4618-8114-E238F3D5ACA5}" type="sibTrans" cxnId="{A8328DA9-3537-44E9-8A84-77AE7E4800E5}">
      <dgm:prSet/>
      <dgm:spPr/>
      <dgm:t>
        <a:bodyPr/>
        <a:lstStyle/>
        <a:p>
          <a:endParaRPr lang="ru-RU"/>
        </a:p>
      </dgm:t>
    </dgm:pt>
    <dgm:pt modelId="{71651BBC-DD47-4C4C-AC6B-370182B7CFEF}">
      <dgm:prSet phldrT="[Текст]" custT="1"/>
      <dgm:spPr/>
      <dgm:t>
        <a:bodyPr/>
        <a:lstStyle/>
        <a:p>
          <a:r>
            <a:rPr lang="ru-RU" sz="1600" dirty="0" smtClean="0"/>
            <a:t>6 и 7 ст. – студенты БГСХА – 350 человек</a:t>
          </a:r>
          <a:endParaRPr lang="ru-RU" sz="1600" dirty="0"/>
        </a:p>
      </dgm:t>
    </dgm:pt>
    <dgm:pt modelId="{60EC3976-562E-4A9E-BC21-91B2B55D950D}" type="parTrans" cxnId="{3D43A151-8089-4760-BF04-386F85F6A72F}">
      <dgm:prSet/>
      <dgm:spPr/>
      <dgm:t>
        <a:bodyPr/>
        <a:lstStyle/>
        <a:p>
          <a:endParaRPr lang="ru-RU"/>
        </a:p>
      </dgm:t>
    </dgm:pt>
    <dgm:pt modelId="{C360E6DA-8E27-4048-9F12-7CEA9F057F9A}" type="sibTrans" cxnId="{3D43A151-8089-4760-BF04-386F85F6A72F}">
      <dgm:prSet/>
      <dgm:spPr/>
      <dgm:t>
        <a:bodyPr/>
        <a:lstStyle/>
        <a:p>
          <a:endParaRPr lang="ru-RU"/>
        </a:p>
      </dgm:t>
    </dgm:pt>
    <dgm:pt modelId="{707E8E78-A1DD-4176-96DD-5DA55B557768}">
      <dgm:prSet phldrT="[Текст]" custT="1"/>
      <dgm:spPr/>
      <dgm:t>
        <a:bodyPr/>
        <a:lstStyle/>
        <a:p>
          <a:r>
            <a:rPr lang="ru-RU" sz="1600" dirty="0" smtClean="0"/>
            <a:t>Взрослые – 45 человек</a:t>
          </a:r>
          <a:endParaRPr lang="ru-RU" sz="1600" dirty="0"/>
        </a:p>
      </dgm:t>
    </dgm:pt>
    <dgm:pt modelId="{CBFB40BB-AF2B-4B33-B74A-6F35A2BBC0FE}" type="parTrans" cxnId="{64D15BA9-E3B3-4FC2-A32E-3AED509A0DE4}">
      <dgm:prSet/>
      <dgm:spPr/>
      <dgm:t>
        <a:bodyPr/>
        <a:lstStyle/>
        <a:p>
          <a:endParaRPr lang="ru-RU"/>
        </a:p>
      </dgm:t>
    </dgm:pt>
    <dgm:pt modelId="{DE163880-868B-49C2-B098-103535DCB2FA}" type="sibTrans" cxnId="{64D15BA9-E3B3-4FC2-A32E-3AED509A0DE4}">
      <dgm:prSet/>
      <dgm:spPr/>
      <dgm:t>
        <a:bodyPr/>
        <a:lstStyle/>
        <a:p>
          <a:endParaRPr lang="ru-RU"/>
        </a:p>
      </dgm:t>
    </dgm:pt>
    <dgm:pt modelId="{1989EBFE-46A1-4250-84E7-C5F67C0E814B}" type="pres">
      <dgm:prSet presAssocID="{D3A8FD82-CBF6-4876-939E-D55E32CEC8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CFEEE8-C1E4-4CB8-A688-630E518A6F81}" type="pres">
      <dgm:prSet presAssocID="{AE66F5BE-5472-47AF-8B00-7D2E149DB6E7}" presName="linNode" presStyleCnt="0"/>
      <dgm:spPr/>
    </dgm:pt>
    <dgm:pt modelId="{1CBB9D3B-3D97-4B6A-B709-67721D3AC3FB}" type="pres">
      <dgm:prSet presAssocID="{AE66F5BE-5472-47AF-8B00-7D2E149DB6E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871A2-0D10-4B23-A5C0-E407F1654960}" type="pres">
      <dgm:prSet presAssocID="{AE66F5BE-5472-47AF-8B00-7D2E149DB6E7}" presName="childShp" presStyleLbl="bgAccFollowNode1" presStyleIdx="0" presStyleCnt="2" custScaleX="114975" custScaleY="12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6162-795C-460E-B784-717A36AC6F5D}" type="pres">
      <dgm:prSet presAssocID="{AF0CA43D-6F3B-4CE2-BA6A-0C3FB5FDC570}" presName="spacing" presStyleCnt="0"/>
      <dgm:spPr/>
    </dgm:pt>
    <dgm:pt modelId="{3E3EACD3-F0E7-4BC7-B26C-554F81838BB4}" type="pres">
      <dgm:prSet presAssocID="{A07592A2-C2CC-4594-9360-7358AD2D9F7A}" presName="linNode" presStyleCnt="0"/>
      <dgm:spPr/>
    </dgm:pt>
    <dgm:pt modelId="{9C579AC1-B8E8-4D89-8DFF-DD469ACBC1C9}" type="pres">
      <dgm:prSet presAssocID="{A07592A2-C2CC-4594-9360-7358AD2D9F7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9360-386E-4696-A1FE-EAA638FE0B77}" type="pres">
      <dgm:prSet presAssocID="{A07592A2-C2CC-4594-9360-7358AD2D9F7A}" presName="childShp" presStyleLbl="bgAccFollowNode1" presStyleIdx="1" presStyleCnt="2" custScaleX="105973" custLinFactNeighborX="-735" custLinFactNeighborY="10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1457D-5D1C-4195-8F7F-1668107CA6B1}" type="presOf" srcId="{41BC0AF1-4C83-4A1F-BA00-3A508D328C8C}" destId="{C1E89360-386E-4696-A1FE-EAA638FE0B77}" srcOrd="0" destOrd="0" presId="urn:microsoft.com/office/officeart/2005/8/layout/vList6"/>
    <dgm:cxn modelId="{3D43A151-8089-4760-BF04-386F85F6A72F}" srcId="{AE66F5BE-5472-47AF-8B00-7D2E149DB6E7}" destId="{71651BBC-DD47-4C4C-AC6B-370182B7CFEF}" srcOrd="1" destOrd="0" parTransId="{60EC3976-562E-4A9E-BC21-91B2B55D950D}" sibTransId="{C360E6DA-8E27-4048-9F12-7CEA9F057F9A}"/>
    <dgm:cxn modelId="{DAED6B78-3295-44B5-96BB-EB8F5E561155}" type="presOf" srcId="{707E8E78-A1DD-4176-96DD-5DA55B557768}" destId="{593871A2-0D10-4B23-A5C0-E407F1654960}" srcOrd="0" destOrd="2" presId="urn:microsoft.com/office/officeart/2005/8/layout/vList6"/>
    <dgm:cxn modelId="{6F50304B-AB05-4440-9A26-E2049417EAEE}" type="presOf" srcId="{E422DA39-D794-468B-B4D2-0DF99E457A40}" destId="{593871A2-0D10-4B23-A5C0-E407F1654960}" srcOrd="0" destOrd="3" presId="urn:microsoft.com/office/officeart/2005/8/layout/vList6"/>
    <dgm:cxn modelId="{FAC08385-A096-42B6-9F22-18ED621D067A}" srcId="{D3A8FD82-CBF6-4876-939E-D55E32CEC817}" destId="{AE66F5BE-5472-47AF-8B00-7D2E149DB6E7}" srcOrd="0" destOrd="0" parTransId="{89232898-B309-4F46-89B8-F1764C56FFF1}" sibTransId="{AF0CA43D-6F3B-4CE2-BA6A-0C3FB5FDC570}"/>
    <dgm:cxn modelId="{64D15BA9-E3B3-4FC2-A32E-3AED509A0DE4}" srcId="{AE66F5BE-5472-47AF-8B00-7D2E149DB6E7}" destId="{707E8E78-A1DD-4176-96DD-5DA55B557768}" srcOrd="2" destOrd="0" parTransId="{CBFB40BB-AF2B-4B33-B74A-6F35A2BBC0FE}" sibTransId="{DE163880-868B-49C2-B098-103535DCB2FA}"/>
    <dgm:cxn modelId="{75CC4192-CEC6-4338-944B-11095C54DEDF}" type="presOf" srcId="{D3A8FD82-CBF6-4876-939E-D55E32CEC817}" destId="{1989EBFE-46A1-4250-84E7-C5F67C0E814B}" srcOrd="0" destOrd="0" presId="urn:microsoft.com/office/officeart/2005/8/layout/vList6"/>
    <dgm:cxn modelId="{739171CF-662E-41B9-9C95-90693EDDB095}" srcId="{AE66F5BE-5472-47AF-8B00-7D2E149DB6E7}" destId="{78E8B3E0-0EB4-4C48-AC23-F866335154D0}" srcOrd="0" destOrd="0" parTransId="{A72E3472-A7C3-468A-BB23-50121963823F}" sibTransId="{3507C7BB-5F5D-4E5C-88B3-23888C2679C1}"/>
    <dgm:cxn modelId="{73010A95-4FB7-4F74-95C0-4DAC1C426EFC}" srcId="{D3A8FD82-CBF6-4876-939E-D55E32CEC817}" destId="{A07592A2-C2CC-4594-9360-7358AD2D9F7A}" srcOrd="1" destOrd="0" parTransId="{182265EA-4806-457A-9E85-76642F32886C}" sibTransId="{F7E09A25-DFBB-4221-B4E7-3E8840197D8C}"/>
    <dgm:cxn modelId="{A8328DA9-3537-44E9-8A84-77AE7E4800E5}" srcId="{AE66F5BE-5472-47AF-8B00-7D2E149DB6E7}" destId="{E422DA39-D794-468B-B4D2-0DF99E457A40}" srcOrd="3" destOrd="0" parTransId="{1B7107B7-82C9-4573-A07C-702EF93FB84E}" sibTransId="{3C58DE64-93B1-4618-8114-E238F3D5ACA5}"/>
    <dgm:cxn modelId="{F90E92F0-DDC8-46FD-B30F-36624B5B5A21}" type="presOf" srcId="{71651BBC-DD47-4C4C-AC6B-370182B7CFEF}" destId="{593871A2-0D10-4B23-A5C0-E407F1654960}" srcOrd="0" destOrd="1" presId="urn:microsoft.com/office/officeart/2005/8/layout/vList6"/>
    <dgm:cxn modelId="{1672B6F8-C4D2-41C9-AD7B-01BAECDCA932}" type="presOf" srcId="{78E8B3E0-0EB4-4C48-AC23-F866335154D0}" destId="{593871A2-0D10-4B23-A5C0-E407F1654960}" srcOrd="0" destOrd="0" presId="urn:microsoft.com/office/officeart/2005/8/layout/vList6"/>
    <dgm:cxn modelId="{06366CD8-7752-41A1-A5CD-A11BA1C876A8}" type="presOf" srcId="{A07592A2-C2CC-4594-9360-7358AD2D9F7A}" destId="{9C579AC1-B8E8-4D89-8DFF-DD469ACBC1C9}" srcOrd="0" destOrd="0" presId="urn:microsoft.com/office/officeart/2005/8/layout/vList6"/>
    <dgm:cxn modelId="{E8C79496-0E57-4673-A47F-79E698B22584}" srcId="{A07592A2-C2CC-4594-9360-7358AD2D9F7A}" destId="{41BC0AF1-4C83-4A1F-BA00-3A508D328C8C}" srcOrd="0" destOrd="0" parTransId="{2152A661-ABAB-44C2-9A29-CBCA52084FAE}" sibTransId="{F40873CC-1AE8-4BE3-A345-6F7D6ECDAF07}"/>
    <dgm:cxn modelId="{3828A438-1CC7-48F1-A584-2A30C68BAC6D}" type="presOf" srcId="{AE66F5BE-5472-47AF-8B00-7D2E149DB6E7}" destId="{1CBB9D3B-3D97-4B6A-B709-67721D3AC3FB}" srcOrd="0" destOrd="0" presId="urn:microsoft.com/office/officeart/2005/8/layout/vList6"/>
    <dgm:cxn modelId="{8754B734-4869-4D14-99D0-169EADA3F1B8}" type="presParOf" srcId="{1989EBFE-46A1-4250-84E7-C5F67C0E814B}" destId="{6ACFEEE8-C1E4-4CB8-A688-630E518A6F81}" srcOrd="0" destOrd="0" presId="urn:microsoft.com/office/officeart/2005/8/layout/vList6"/>
    <dgm:cxn modelId="{A4DB9E2B-8939-4C8D-ABF1-E73A3AF2B4C2}" type="presParOf" srcId="{6ACFEEE8-C1E4-4CB8-A688-630E518A6F81}" destId="{1CBB9D3B-3D97-4B6A-B709-67721D3AC3FB}" srcOrd="0" destOrd="0" presId="urn:microsoft.com/office/officeart/2005/8/layout/vList6"/>
    <dgm:cxn modelId="{59B9B2F7-BB8B-485C-B203-CE0EAAC1F33F}" type="presParOf" srcId="{6ACFEEE8-C1E4-4CB8-A688-630E518A6F81}" destId="{593871A2-0D10-4B23-A5C0-E407F1654960}" srcOrd="1" destOrd="0" presId="urn:microsoft.com/office/officeart/2005/8/layout/vList6"/>
    <dgm:cxn modelId="{09998A5A-4B9A-4171-8A45-5E0450B5F7C0}" type="presParOf" srcId="{1989EBFE-46A1-4250-84E7-C5F67C0E814B}" destId="{14196162-795C-460E-B784-717A36AC6F5D}" srcOrd="1" destOrd="0" presId="urn:microsoft.com/office/officeart/2005/8/layout/vList6"/>
    <dgm:cxn modelId="{C666E478-2ACA-49A5-87B4-1B938A02CC11}" type="presParOf" srcId="{1989EBFE-46A1-4250-84E7-C5F67C0E814B}" destId="{3E3EACD3-F0E7-4BC7-B26C-554F81838BB4}" srcOrd="2" destOrd="0" presId="urn:microsoft.com/office/officeart/2005/8/layout/vList6"/>
    <dgm:cxn modelId="{35F10E3A-1826-4F50-9FDE-1F4F93D6DB63}" type="presParOf" srcId="{3E3EACD3-F0E7-4BC7-B26C-554F81838BB4}" destId="{9C579AC1-B8E8-4D89-8DFF-DD469ACBC1C9}" srcOrd="0" destOrd="0" presId="urn:microsoft.com/office/officeart/2005/8/layout/vList6"/>
    <dgm:cxn modelId="{9427BE3B-05DB-4179-A53B-B5C690C4DCDC}" type="presParOf" srcId="{3E3EACD3-F0E7-4BC7-B26C-554F81838BB4}" destId="{C1E89360-386E-4696-A1FE-EAA638FE0B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7000A-CE3A-4D65-A1A3-28EFAE788EB1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0C278A-9801-4705-9FD3-D9D6A846DA2D}">
      <dgm:prSet phldrT="[Текст]" custT="1"/>
      <dgm:spPr/>
      <dgm:t>
        <a:bodyPr/>
        <a:lstStyle/>
        <a:p>
          <a:r>
            <a:rPr lang="ru-RU" sz="1500" dirty="0" smtClean="0"/>
            <a:t>Организация тренировок в Центре ГТО по силовым видам с целью повышения физических качеств занимающихся  </a:t>
          </a:r>
          <a:endParaRPr lang="ru-RU" sz="1500" dirty="0"/>
        </a:p>
      </dgm:t>
    </dgm:pt>
    <dgm:pt modelId="{A886F794-0466-4CFD-9F67-976FA7A49AE5}" type="parTrans" cxnId="{3B7B747F-29EB-461D-93DF-A6F5CCE787EC}">
      <dgm:prSet/>
      <dgm:spPr/>
      <dgm:t>
        <a:bodyPr/>
        <a:lstStyle/>
        <a:p>
          <a:endParaRPr lang="ru-RU"/>
        </a:p>
      </dgm:t>
    </dgm:pt>
    <dgm:pt modelId="{33BA1FA4-88E5-4CFF-ABB4-1890BF9759EB}" type="sibTrans" cxnId="{3B7B747F-29EB-461D-93DF-A6F5CCE787EC}">
      <dgm:prSet/>
      <dgm:spPr/>
      <dgm:t>
        <a:bodyPr/>
        <a:lstStyle/>
        <a:p>
          <a:endParaRPr lang="ru-RU"/>
        </a:p>
      </dgm:t>
    </dgm:pt>
    <dgm:pt modelId="{61B2219F-5CF3-4B28-8E4E-F50FA739596D}">
      <dgm:prSet phldrT="[Текст]"/>
      <dgm:spPr/>
      <dgm:t>
        <a:bodyPr/>
        <a:lstStyle/>
        <a:p>
          <a:r>
            <a:rPr lang="ru-RU" dirty="0" smtClean="0">
              <a:effectLst/>
            </a:rPr>
            <a:t>Информированность населения о ГТО и где можно подготовиться и сдать нормативы – </a:t>
          </a:r>
          <a:r>
            <a:rPr lang="ru-RU" baseline="0" dirty="0" smtClean="0">
              <a:effectLst/>
            </a:rPr>
            <a:t> свыше </a:t>
          </a:r>
          <a:r>
            <a:rPr lang="ru-RU" dirty="0" smtClean="0">
              <a:effectLst/>
            </a:rPr>
            <a:t>100 000 человек населения города Улан-Удэ</a:t>
          </a:r>
          <a:endParaRPr lang="ru-RU" dirty="0"/>
        </a:p>
      </dgm:t>
    </dgm:pt>
    <dgm:pt modelId="{7D10AC89-ACED-414C-808B-A99D357B812B}" type="parTrans" cxnId="{37AE74F8-6116-4675-94F1-0F0F24521BB4}">
      <dgm:prSet/>
      <dgm:spPr/>
      <dgm:t>
        <a:bodyPr/>
        <a:lstStyle/>
        <a:p>
          <a:endParaRPr lang="ru-RU"/>
        </a:p>
      </dgm:t>
    </dgm:pt>
    <dgm:pt modelId="{DCBA591F-2D79-49D3-B9C0-45E2340D8A71}" type="sibTrans" cxnId="{37AE74F8-6116-4675-94F1-0F0F24521BB4}">
      <dgm:prSet/>
      <dgm:spPr/>
      <dgm:t>
        <a:bodyPr/>
        <a:lstStyle/>
        <a:p>
          <a:endParaRPr lang="ru-RU"/>
        </a:p>
      </dgm:t>
    </dgm:pt>
    <dgm:pt modelId="{3E7D443E-38FA-46C3-AAE1-6756C256B0B4}">
      <dgm:prSet phldrT="[Текст]" custT="1"/>
      <dgm:spPr/>
      <dgm:t>
        <a:bodyPr/>
        <a:lstStyle/>
        <a:p>
          <a:r>
            <a:rPr lang="ru-RU" sz="1700" dirty="0" smtClean="0">
              <a:effectLst/>
            </a:rPr>
            <a:t>Популяризация силового троеборья в республике, через тренировки и мастер-классы от чемпионов </a:t>
          </a:r>
          <a:endParaRPr lang="ru-RU" sz="1700" dirty="0"/>
        </a:p>
      </dgm:t>
    </dgm:pt>
    <dgm:pt modelId="{8B928089-23FE-4F50-99A5-1AA206696A79}" type="parTrans" cxnId="{0F50F847-3459-4D87-BF7B-268293842132}">
      <dgm:prSet/>
      <dgm:spPr/>
      <dgm:t>
        <a:bodyPr/>
        <a:lstStyle/>
        <a:p>
          <a:endParaRPr lang="ru-RU"/>
        </a:p>
      </dgm:t>
    </dgm:pt>
    <dgm:pt modelId="{AEC366E1-473F-4DA9-A6A9-71A685BB44B6}" type="sibTrans" cxnId="{0F50F847-3459-4D87-BF7B-268293842132}">
      <dgm:prSet/>
      <dgm:spPr/>
      <dgm:t>
        <a:bodyPr/>
        <a:lstStyle/>
        <a:p>
          <a:endParaRPr lang="ru-RU"/>
        </a:p>
      </dgm:t>
    </dgm:pt>
    <dgm:pt modelId="{D718E882-CCE1-4089-9945-56DE9336BED1}">
      <dgm:prSet phldrT="[Текст]" custT="1"/>
      <dgm:spPr/>
      <dgm:t>
        <a:bodyPr/>
        <a:lstStyle/>
        <a:p>
          <a:r>
            <a:rPr lang="ru-RU" sz="1600" dirty="0" smtClean="0"/>
            <a:t>Проведение традиционного «Дня ГТО», посвященному 90- летию ВФСК «ГТО» </a:t>
          </a:r>
          <a:endParaRPr lang="ru-RU" sz="1600" dirty="0"/>
        </a:p>
      </dgm:t>
    </dgm:pt>
    <dgm:pt modelId="{F4657EC7-3DAF-4089-9B33-E0FC81BA71D2}" type="parTrans" cxnId="{740F1997-8FA0-4C7C-B3B0-AAF08574969E}">
      <dgm:prSet/>
      <dgm:spPr/>
      <dgm:t>
        <a:bodyPr/>
        <a:lstStyle/>
        <a:p>
          <a:endParaRPr lang="ru-RU"/>
        </a:p>
      </dgm:t>
    </dgm:pt>
    <dgm:pt modelId="{5B82435D-E4F2-4F00-8D35-57E71CBC111A}" type="sibTrans" cxnId="{740F1997-8FA0-4C7C-B3B0-AAF08574969E}">
      <dgm:prSet/>
      <dgm:spPr/>
      <dgm:t>
        <a:bodyPr/>
        <a:lstStyle/>
        <a:p>
          <a:endParaRPr lang="ru-RU"/>
        </a:p>
      </dgm:t>
    </dgm:pt>
    <dgm:pt modelId="{DC0D1317-1EDC-48F1-A019-A543DACFA8B0}" type="pres">
      <dgm:prSet presAssocID="{7257000A-CE3A-4D65-A1A3-28EFAE788E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74617-72B4-4CBC-BD2E-067B8551DD92}" type="pres">
      <dgm:prSet presAssocID="{7257000A-CE3A-4D65-A1A3-28EFAE788EB1}" presName="axisShape" presStyleLbl="bgShp" presStyleIdx="0" presStyleCnt="1"/>
      <dgm:spPr/>
    </dgm:pt>
    <dgm:pt modelId="{BCE7BD85-B628-4004-80B4-AC5192E3C11E}" type="pres">
      <dgm:prSet presAssocID="{7257000A-CE3A-4D65-A1A3-28EFAE788EB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43253-4A3A-41A8-A421-3D1087AD3A88}" type="pres">
      <dgm:prSet presAssocID="{7257000A-CE3A-4D65-A1A3-28EFAE788EB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B0D27-52F8-4C64-8E83-2F090E6C1E26}" type="pres">
      <dgm:prSet presAssocID="{7257000A-CE3A-4D65-A1A3-28EFAE788EB1}" presName="rect3" presStyleLbl="node1" presStyleIdx="2" presStyleCnt="4" custLinFactNeighborX="-640" custLinFactNeighborY="1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770C5-ABFD-4661-9D4A-BDB5D0474B65}" type="pres">
      <dgm:prSet presAssocID="{7257000A-CE3A-4D65-A1A3-28EFAE788EB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0F847-3459-4D87-BF7B-268293842132}" srcId="{7257000A-CE3A-4D65-A1A3-28EFAE788EB1}" destId="{3E7D443E-38FA-46C3-AAE1-6756C256B0B4}" srcOrd="2" destOrd="0" parTransId="{8B928089-23FE-4F50-99A5-1AA206696A79}" sibTransId="{AEC366E1-473F-4DA9-A6A9-71A685BB44B6}"/>
    <dgm:cxn modelId="{3B7B747F-29EB-461D-93DF-A6F5CCE787EC}" srcId="{7257000A-CE3A-4D65-A1A3-28EFAE788EB1}" destId="{690C278A-9801-4705-9FD3-D9D6A846DA2D}" srcOrd="0" destOrd="0" parTransId="{A886F794-0466-4CFD-9F67-976FA7A49AE5}" sibTransId="{33BA1FA4-88E5-4CFF-ABB4-1890BF9759EB}"/>
    <dgm:cxn modelId="{452C87E7-1F0A-4893-9EBE-37F7D038F05F}" type="presOf" srcId="{61B2219F-5CF3-4B28-8E4E-F50FA739596D}" destId="{F2843253-4A3A-41A8-A421-3D1087AD3A88}" srcOrd="0" destOrd="0" presId="urn:microsoft.com/office/officeart/2005/8/layout/matrix2"/>
    <dgm:cxn modelId="{4A7E509E-BA62-4426-B6C9-80C76D45425A}" type="presOf" srcId="{690C278A-9801-4705-9FD3-D9D6A846DA2D}" destId="{BCE7BD85-B628-4004-80B4-AC5192E3C11E}" srcOrd="0" destOrd="0" presId="urn:microsoft.com/office/officeart/2005/8/layout/matrix2"/>
    <dgm:cxn modelId="{02B3E2FA-6DC3-45E7-AAFA-CA4BB3C99F40}" type="presOf" srcId="{7257000A-CE3A-4D65-A1A3-28EFAE788EB1}" destId="{DC0D1317-1EDC-48F1-A019-A543DACFA8B0}" srcOrd="0" destOrd="0" presId="urn:microsoft.com/office/officeart/2005/8/layout/matrix2"/>
    <dgm:cxn modelId="{37AE74F8-6116-4675-94F1-0F0F24521BB4}" srcId="{7257000A-CE3A-4D65-A1A3-28EFAE788EB1}" destId="{61B2219F-5CF3-4B28-8E4E-F50FA739596D}" srcOrd="1" destOrd="0" parTransId="{7D10AC89-ACED-414C-808B-A99D357B812B}" sibTransId="{DCBA591F-2D79-49D3-B9C0-45E2340D8A71}"/>
    <dgm:cxn modelId="{740F1997-8FA0-4C7C-B3B0-AAF08574969E}" srcId="{7257000A-CE3A-4D65-A1A3-28EFAE788EB1}" destId="{D718E882-CCE1-4089-9945-56DE9336BED1}" srcOrd="3" destOrd="0" parTransId="{F4657EC7-3DAF-4089-9B33-E0FC81BA71D2}" sibTransId="{5B82435D-E4F2-4F00-8D35-57E71CBC111A}"/>
    <dgm:cxn modelId="{0333AFE8-A80B-45A4-9E83-0F253E9755CA}" type="presOf" srcId="{3E7D443E-38FA-46C3-AAE1-6756C256B0B4}" destId="{990B0D27-52F8-4C64-8E83-2F090E6C1E26}" srcOrd="0" destOrd="0" presId="urn:microsoft.com/office/officeart/2005/8/layout/matrix2"/>
    <dgm:cxn modelId="{F3BF5E8F-BE5F-4A0D-87A4-457AFD3675A7}" type="presOf" srcId="{D718E882-CCE1-4089-9945-56DE9336BED1}" destId="{F30770C5-ABFD-4661-9D4A-BDB5D0474B65}" srcOrd="0" destOrd="0" presId="urn:microsoft.com/office/officeart/2005/8/layout/matrix2"/>
    <dgm:cxn modelId="{0D7337A9-73F3-4444-939C-FBD847D6825B}" type="presParOf" srcId="{DC0D1317-1EDC-48F1-A019-A543DACFA8B0}" destId="{C8E74617-72B4-4CBC-BD2E-067B8551DD92}" srcOrd="0" destOrd="0" presId="urn:microsoft.com/office/officeart/2005/8/layout/matrix2"/>
    <dgm:cxn modelId="{613DD879-9193-47B9-939B-A87BFDA86440}" type="presParOf" srcId="{DC0D1317-1EDC-48F1-A019-A543DACFA8B0}" destId="{BCE7BD85-B628-4004-80B4-AC5192E3C11E}" srcOrd="1" destOrd="0" presId="urn:microsoft.com/office/officeart/2005/8/layout/matrix2"/>
    <dgm:cxn modelId="{CDB12FC7-7D86-48B7-B580-4FE496AEC314}" type="presParOf" srcId="{DC0D1317-1EDC-48F1-A019-A543DACFA8B0}" destId="{F2843253-4A3A-41A8-A421-3D1087AD3A88}" srcOrd="2" destOrd="0" presId="urn:microsoft.com/office/officeart/2005/8/layout/matrix2"/>
    <dgm:cxn modelId="{9267E7A4-68AD-451F-8071-CBDF66B44AE4}" type="presParOf" srcId="{DC0D1317-1EDC-48F1-A019-A543DACFA8B0}" destId="{990B0D27-52F8-4C64-8E83-2F090E6C1E26}" srcOrd="3" destOrd="0" presId="urn:microsoft.com/office/officeart/2005/8/layout/matrix2"/>
    <dgm:cxn modelId="{43E6091B-8450-4A67-9ED6-D030709D9E01}" type="presParOf" srcId="{DC0D1317-1EDC-48F1-A019-A543DACFA8B0}" destId="{F30770C5-ABFD-4661-9D4A-BDB5D0474B6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F035-96B5-4EFC-8B64-381E0015578F}">
      <dsp:nvSpPr>
        <dsp:cNvPr id="0" name=""/>
        <dsp:cNvSpPr/>
      </dsp:nvSpPr>
      <dsp:spPr>
        <a:xfrm>
          <a:off x="4388" y="288392"/>
          <a:ext cx="2244911" cy="14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I</a:t>
          </a:r>
          <a:r>
            <a:rPr lang="ru-RU" sz="4400" b="1" kern="1200" dirty="0" smtClean="0"/>
            <a:t> этап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(2020 год)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4388" y="288392"/>
        <a:ext cx="2244911" cy="1485000"/>
      </dsp:txXfrm>
    </dsp:sp>
    <dsp:sp modelId="{488DD79E-E2C8-4CEC-AD3B-4866C56FD680}">
      <dsp:nvSpPr>
        <dsp:cNvPr id="0" name=""/>
        <dsp:cNvSpPr/>
      </dsp:nvSpPr>
      <dsp:spPr>
        <a:xfrm>
          <a:off x="2249300" y="56361"/>
          <a:ext cx="448982" cy="19490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7DCB5-EB79-4426-982C-F7B168A13DF8}">
      <dsp:nvSpPr>
        <dsp:cNvPr id="0" name=""/>
        <dsp:cNvSpPr/>
      </dsp:nvSpPr>
      <dsp:spPr>
        <a:xfrm>
          <a:off x="2877875" y="56361"/>
          <a:ext cx="6106160" cy="1949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Создание центра тестирования ГТО для сдачи нормативов ГТО населением Железнодорожного района</a:t>
          </a:r>
          <a:endParaRPr lang="ru-RU" sz="3000" kern="1200" dirty="0"/>
        </a:p>
      </dsp:txBody>
      <dsp:txXfrm>
        <a:off x="2877875" y="56361"/>
        <a:ext cx="6106160" cy="1949062"/>
      </dsp:txXfrm>
    </dsp:sp>
    <dsp:sp modelId="{6F601FA6-A388-4B44-8C98-4CD4BD10C9D3}">
      <dsp:nvSpPr>
        <dsp:cNvPr id="0" name=""/>
        <dsp:cNvSpPr/>
      </dsp:nvSpPr>
      <dsp:spPr>
        <a:xfrm>
          <a:off x="4388" y="2554283"/>
          <a:ext cx="2244911" cy="14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II</a:t>
          </a:r>
          <a:r>
            <a:rPr lang="ru-RU" sz="4400" b="1" kern="1200" dirty="0" smtClean="0"/>
            <a:t> этап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(2021 год)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4388" y="2554283"/>
        <a:ext cx="2244911" cy="1485000"/>
      </dsp:txXfrm>
    </dsp:sp>
    <dsp:sp modelId="{5D2EF257-C690-46FF-812E-7B40090A8FE9}">
      <dsp:nvSpPr>
        <dsp:cNvPr id="0" name=""/>
        <dsp:cNvSpPr/>
      </dsp:nvSpPr>
      <dsp:spPr>
        <a:xfrm>
          <a:off x="2249300" y="2113423"/>
          <a:ext cx="448982" cy="23667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2603-00C4-4B59-ACFA-490528F931BE}">
      <dsp:nvSpPr>
        <dsp:cNvPr id="0" name=""/>
        <dsp:cNvSpPr/>
      </dsp:nvSpPr>
      <dsp:spPr>
        <a:xfrm>
          <a:off x="2877875" y="2113423"/>
          <a:ext cx="6106160" cy="236671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Организация тренировочных занятий профессиональными тренерами и спортсменами по силовым видам спорта для всех желающих  сдать нормативы ГТО  </a:t>
          </a:r>
          <a:endParaRPr lang="ru-RU" sz="3000" kern="1200" dirty="0"/>
        </a:p>
      </dsp:txBody>
      <dsp:txXfrm>
        <a:off x="2877875" y="2113423"/>
        <a:ext cx="6106160" cy="236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D959B-4127-4AC4-AA51-99DB8F25694F}">
      <dsp:nvSpPr>
        <dsp:cNvPr id="0" name=""/>
        <dsp:cNvSpPr/>
      </dsp:nvSpPr>
      <dsp:spPr>
        <a:xfrm>
          <a:off x="2893" y="163081"/>
          <a:ext cx="2821077" cy="604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ПОДГОТОВКА</a:t>
          </a:r>
          <a:endParaRPr lang="ru-RU" sz="2100" kern="1200" dirty="0"/>
        </a:p>
      </dsp:txBody>
      <dsp:txXfrm>
        <a:off x="2893" y="163081"/>
        <a:ext cx="2821077" cy="604800"/>
      </dsp:txXfrm>
    </dsp:sp>
    <dsp:sp modelId="{E79C52E9-9A5B-4FD8-9F35-DB516F63EB9B}">
      <dsp:nvSpPr>
        <dsp:cNvPr id="0" name=""/>
        <dsp:cNvSpPr/>
      </dsp:nvSpPr>
      <dsp:spPr>
        <a:xfrm>
          <a:off x="2893" y="767881"/>
          <a:ext cx="2821077" cy="31506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Печатная рекламная продукция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Наружная реклама о тренировках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Информация в СМИ и соцсетях о работе центра и силовых подготовках</a:t>
          </a:r>
          <a:endParaRPr lang="ru-RU" sz="2100" kern="1200" dirty="0"/>
        </a:p>
      </dsp:txBody>
      <dsp:txXfrm>
        <a:off x="2893" y="767881"/>
        <a:ext cx="2821077" cy="3150659"/>
      </dsp:txXfrm>
    </dsp:sp>
    <dsp:sp modelId="{AD078F23-1145-4994-A9F4-1664B7CA94CF}">
      <dsp:nvSpPr>
        <dsp:cNvPr id="0" name=""/>
        <dsp:cNvSpPr/>
      </dsp:nvSpPr>
      <dsp:spPr>
        <a:xfrm>
          <a:off x="3218922" y="163081"/>
          <a:ext cx="2821077" cy="604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СПОРТСООРУЖЕНИЕ</a:t>
          </a:r>
          <a:endParaRPr lang="ru-RU" sz="2100" kern="1200" dirty="0"/>
        </a:p>
      </dsp:txBody>
      <dsp:txXfrm>
        <a:off x="3218922" y="163081"/>
        <a:ext cx="2821077" cy="604800"/>
      </dsp:txXfrm>
    </dsp:sp>
    <dsp:sp modelId="{CB57784F-7B1B-4098-86DD-EA2A4A3A5D70}">
      <dsp:nvSpPr>
        <dsp:cNvPr id="0" name=""/>
        <dsp:cNvSpPr/>
      </dsp:nvSpPr>
      <dsp:spPr>
        <a:xfrm>
          <a:off x="3218922" y="767881"/>
          <a:ext cx="2821077" cy="31506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Полоса препятствий (яма, трубы для лабиринта, забор,  разрушенные лестницы, стенка с полосами)</a:t>
          </a:r>
          <a:endParaRPr lang="ru-RU" sz="2100" kern="1200" dirty="0"/>
        </a:p>
      </dsp:txBody>
      <dsp:txXfrm>
        <a:off x="3218922" y="767881"/>
        <a:ext cx="2821077" cy="3150659"/>
      </dsp:txXfrm>
    </dsp:sp>
    <dsp:sp modelId="{31515CC0-2B93-49A3-ADBB-37100CFE949B}">
      <dsp:nvSpPr>
        <dsp:cNvPr id="0" name=""/>
        <dsp:cNvSpPr/>
      </dsp:nvSpPr>
      <dsp:spPr>
        <a:xfrm>
          <a:off x="6434950" y="163081"/>
          <a:ext cx="2821077" cy="60480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ОБУЧЕНИЕ</a:t>
          </a:r>
          <a:endParaRPr lang="ru-RU" sz="2100" kern="1200" dirty="0"/>
        </a:p>
      </dsp:txBody>
      <dsp:txXfrm>
        <a:off x="6434950" y="163081"/>
        <a:ext cx="2821077" cy="604800"/>
      </dsp:txXfrm>
    </dsp:sp>
    <dsp:sp modelId="{902EC5FE-7B18-4C6B-AA46-5E9C24B1153E}">
      <dsp:nvSpPr>
        <dsp:cNvPr id="0" name=""/>
        <dsp:cNvSpPr/>
      </dsp:nvSpPr>
      <dsp:spPr>
        <a:xfrm>
          <a:off x="6434950" y="767881"/>
          <a:ext cx="2821077" cy="315065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Начальная силовая подготовка и силовое троеборье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Гиревой спорт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СКиВ-кросс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Женский фитнес и пауэрлифтинг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Подготовка к сдаче нормативов ГТО</a:t>
          </a:r>
          <a:endParaRPr lang="ru-RU" sz="2100" kern="1200" dirty="0"/>
        </a:p>
      </dsp:txBody>
      <dsp:txXfrm>
        <a:off x="6434950" y="767881"/>
        <a:ext cx="2821077" cy="3150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8AE51-0AF8-4401-ACAA-B39E0578CDC0}">
      <dsp:nvSpPr>
        <dsp:cNvPr id="0" name=""/>
        <dsp:cNvSpPr/>
      </dsp:nvSpPr>
      <dsp:spPr>
        <a:xfrm>
          <a:off x="37136" y="443774"/>
          <a:ext cx="2492337" cy="126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Подготовительные работы набору в группы по силовому тренингу </a:t>
          </a:r>
          <a:endParaRPr lang="ru-RU" sz="1700" b="1" kern="1200" dirty="0"/>
        </a:p>
      </dsp:txBody>
      <dsp:txXfrm>
        <a:off x="37136" y="443774"/>
        <a:ext cx="2492337" cy="1269075"/>
      </dsp:txXfrm>
    </dsp:sp>
    <dsp:sp modelId="{116C1B27-780D-4332-BE5D-B663953A1E9E}">
      <dsp:nvSpPr>
        <dsp:cNvPr id="0" name=""/>
        <dsp:cNvSpPr/>
      </dsp:nvSpPr>
      <dsp:spPr>
        <a:xfrm>
          <a:off x="2531487" y="471607"/>
          <a:ext cx="424252" cy="1480017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B92FF-1087-4038-992F-C00E85FFBEE2}">
      <dsp:nvSpPr>
        <dsp:cNvPr id="0" name=""/>
        <dsp:cNvSpPr/>
      </dsp:nvSpPr>
      <dsp:spPr>
        <a:xfrm>
          <a:off x="3087143" y="454875"/>
          <a:ext cx="5769840" cy="1592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Рекламный проспект (400 экз.) –  16 000 рублей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Баннер (2 шт.) – 14 000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СМИ (телевидение, 2 видео) – 9 000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Призы для сдавших на знак отличия (лучших 20 человек) - 20 000 рублей</a:t>
          </a:r>
          <a:endParaRPr lang="ru-RU" sz="1600" kern="1200" dirty="0"/>
        </a:p>
      </dsp:txBody>
      <dsp:txXfrm>
        <a:off x="3087143" y="454875"/>
        <a:ext cx="5769840" cy="1592484"/>
      </dsp:txXfrm>
    </dsp:sp>
    <dsp:sp modelId="{F73885A2-F2C8-4128-89C2-7C4CAFE04063}">
      <dsp:nvSpPr>
        <dsp:cNvPr id="0" name=""/>
        <dsp:cNvSpPr/>
      </dsp:nvSpPr>
      <dsp:spPr>
        <a:xfrm>
          <a:off x="112564" y="2376267"/>
          <a:ext cx="2558893" cy="82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Установка полосы препятствий ГТО</a:t>
          </a:r>
          <a:endParaRPr lang="ru-RU" sz="2100" kern="1200" dirty="0"/>
        </a:p>
      </dsp:txBody>
      <dsp:txXfrm>
        <a:off x="112564" y="2376267"/>
        <a:ext cx="2558893" cy="829002"/>
      </dsp:txXfrm>
    </dsp:sp>
    <dsp:sp modelId="{2879B886-1BA8-4D9F-B653-4E6DAC9F70E8}">
      <dsp:nvSpPr>
        <dsp:cNvPr id="0" name=""/>
        <dsp:cNvSpPr/>
      </dsp:nvSpPr>
      <dsp:spPr>
        <a:xfrm>
          <a:off x="2576991" y="2319216"/>
          <a:ext cx="363694" cy="1554782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AAC29-A8E0-48C1-9FB3-8606EC4CF645}">
      <dsp:nvSpPr>
        <dsp:cNvPr id="0" name=""/>
        <dsp:cNvSpPr/>
      </dsp:nvSpPr>
      <dsp:spPr>
        <a:xfrm>
          <a:off x="3093827" y="2169435"/>
          <a:ext cx="5758077" cy="182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Цемент для рва (100 кг)  – 1 000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Трубы для «лабиринта» (70 м) – 3 850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"Забор с наклонной лестницей"– 35 000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"Разрушенный мост» – 34 170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"Разрушенная лестница"– 53 170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"Стенка с двумя проломами"- 31 080 рублей</a:t>
          </a:r>
          <a:endParaRPr lang="ru-RU" sz="1600" kern="1200" dirty="0"/>
        </a:p>
      </dsp:txBody>
      <dsp:txXfrm>
        <a:off x="3093827" y="2169435"/>
        <a:ext cx="5758077" cy="1824925"/>
      </dsp:txXfrm>
    </dsp:sp>
    <dsp:sp modelId="{A1655E32-E760-4041-945C-675B61F3F773}">
      <dsp:nvSpPr>
        <dsp:cNvPr id="0" name=""/>
        <dsp:cNvSpPr/>
      </dsp:nvSpPr>
      <dsp:spPr>
        <a:xfrm>
          <a:off x="72001" y="3859205"/>
          <a:ext cx="260543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Тренировки (</a:t>
          </a:r>
          <a:r>
            <a:rPr lang="ru-RU" sz="2000" b="1" kern="1200" dirty="0" smtClean="0"/>
            <a:t>оплата </a:t>
          </a:r>
          <a:r>
            <a:rPr lang="ru-RU" sz="2000" b="1" kern="1200" dirty="0" smtClean="0"/>
            <a:t>труда тренера)</a:t>
          </a:r>
          <a:endParaRPr lang="ru-RU" sz="2000" b="1" kern="1200" dirty="0"/>
        </a:p>
      </dsp:txBody>
      <dsp:txXfrm>
        <a:off x="72001" y="3859205"/>
        <a:ext cx="2605435" cy="1287000"/>
      </dsp:txXfrm>
    </dsp:sp>
    <dsp:sp modelId="{4A2790D3-4290-4114-8F3E-AEB02709D59D}">
      <dsp:nvSpPr>
        <dsp:cNvPr id="0" name=""/>
        <dsp:cNvSpPr/>
      </dsp:nvSpPr>
      <dsp:spPr>
        <a:xfrm>
          <a:off x="2600106" y="4080035"/>
          <a:ext cx="383600" cy="1520810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7A9BC-5213-4AFC-A659-4B9BA4FCBBCC}">
      <dsp:nvSpPr>
        <dsp:cNvPr id="0" name=""/>
        <dsp:cNvSpPr/>
      </dsp:nvSpPr>
      <dsp:spPr>
        <a:xfrm>
          <a:off x="3146070" y="4099281"/>
          <a:ext cx="5710913" cy="1619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силовому троеборью (26 час.) – 30 402,32рублей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гиревому спорту (30 час.) – 35 079,60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фитнесу и пауэрлифтингу (24 час.) – 28 063,68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СКиВ-кроссу (20 час.) – 23 386,40 рублей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подготовке к ГТО (1 мес.) – 19 065,00 рублей</a:t>
          </a:r>
          <a:endParaRPr lang="ru-RU" sz="1600" kern="1200" dirty="0"/>
        </a:p>
      </dsp:txBody>
      <dsp:txXfrm>
        <a:off x="3146070" y="4099281"/>
        <a:ext cx="5710913" cy="1619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871A2-0D10-4B23-A5C0-E407F1654960}">
      <dsp:nvSpPr>
        <dsp:cNvPr id="0" name=""/>
        <dsp:cNvSpPr/>
      </dsp:nvSpPr>
      <dsp:spPr>
        <a:xfrm>
          <a:off x="1797545" y="1652"/>
          <a:ext cx="3097490" cy="2238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 и 5 ст. – школьники и студенты ССУЗов – 255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6 и 7 ст. – студенты БГСХА – 350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Взрослые – 45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</a:t>
          </a:r>
          <a:r>
            <a:rPr lang="ru-RU" sz="1600" b="1" kern="1200" dirty="0" smtClean="0"/>
            <a:t>Всего: 300 человек</a:t>
          </a:r>
          <a:endParaRPr lang="ru-RU" sz="1600" kern="1200" dirty="0"/>
        </a:p>
      </dsp:txBody>
      <dsp:txXfrm>
        <a:off x="1797545" y="281513"/>
        <a:ext cx="2257908" cy="1679164"/>
      </dsp:txXfrm>
    </dsp:sp>
    <dsp:sp modelId="{1CBB9D3B-3D97-4B6A-B709-67721D3AC3FB}">
      <dsp:nvSpPr>
        <dsp:cNvPr id="0" name=""/>
        <dsp:cNvSpPr/>
      </dsp:nvSpPr>
      <dsp:spPr>
        <a:xfrm>
          <a:off x="1508" y="240504"/>
          <a:ext cx="1796037" cy="1761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Обучение</a:t>
          </a:r>
          <a:endParaRPr lang="ru-RU" sz="2600" kern="1200" dirty="0"/>
        </a:p>
      </dsp:txBody>
      <dsp:txXfrm>
        <a:off x="87482" y="326478"/>
        <a:ext cx="1624089" cy="1589234"/>
      </dsp:txXfrm>
    </dsp:sp>
    <dsp:sp modelId="{C1E89360-386E-4696-A1FE-EAA638FE0B77}">
      <dsp:nvSpPr>
        <dsp:cNvPr id="0" name=""/>
        <dsp:cNvSpPr/>
      </dsp:nvSpPr>
      <dsp:spPr>
        <a:xfrm>
          <a:off x="1877285" y="2418310"/>
          <a:ext cx="3003952" cy="176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/>
            <a:t>7 факультетов БГСХА - по 100 студентов с разных курсов, по 10 человек-преподавателей, 30 сотрудников АХЧ, население ЖД района - +400 человек                                                                      </a:t>
          </a:r>
          <a:r>
            <a:rPr lang="ru-RU" sz="1350" b="1" kern="1200" dirty="0" smtClean="0"/>
            <a:t>Всего: 1000  человек</a:t>
          </a:r>
          <a:endParaRPr lang="ru-RU" sz="1350" kern="1200" dirty="0"/>
        </a:p>
      </dsp:txBody>
      <dsp:txXfrm>
        <a:off x="1877285" y="2638458"/>
        <a:ext cx="2343509" cy="1320886"/>
      </dsp:txXfrm>
    </dsp:sp>
    <dsp:sp modelId="{9C579AC1-B8E8-4D89-8DFF-DD469ACBC1C9}">
      <dsp:nvSpPr>
        <dsp:cNvPr id="0" name=""/>
        <dsp:cNvSpPr/>
      </dsp:nvSpPr>
      <dsp:spPr>
        <a:xfrm>
          <a:off x="1415" y="2416657"/>
          <a:ext cx="1889759" cy="1761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ГТО</a:t>
          </a:r>
          <a:endParaRPr lang="ru-RU" sz="2600" kern="1200" dirty="0"/>
        </a:p>
      </dsp:txBody>
      <dsp:txXfrm>
        <a:off x="87389" y="2502631"/>
        <a:ext cx="1717811" cy="1589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4617-72B4-4CBC-BD2E-067B8551DD92}">
      <dsp:nvSpPr>
        <dsp:cNvPr id="0" name=""/>
        <dsp:cNvSpPr/>
      </dsp:nvSpPr>
      <dsp:spPr>
        <a:xfrm>
          <a:off x="1751503" y="0"/>
          <a:ext cx="4824536" cy="482453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7BD85-B628-4004-80B4-AC5192E3C11E}">
      <dsp:nvSpPr>
        <dsp:cNvPr id="0" name=""/>
        <dsp:cNvSpPr/>
      </dsp:nvSpPr>
      <dsp:spPr>
        <a:xfrm>
          <a:off x="2065098" y="313594"/>
          <a:ext cx="1929814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Организация тренировок в Центре ГТО по силовым видам с целью повышения физических качеств занимающихся  </a:t>
          </a:r>
          <a:endParaRPr lang="ru-RU" sz="1500" kern="1200" dirty="0"/>
        </a:p>
      </dsp:txBody>
      <dsp:txXfrm>
        <a:off x="2159304" y="407800"/>
        <a:ext cx="1741402" cy="1741402"/>
      </dsp:txXfrm>
    </dsp:sp>
    <dsp:sp modelId="{F2843253-4A3A-41A8-A421-3D1087AD3A88}">
      <dsp:nvSpPr>
        <dsp:cNvPr id="0" name=""/>
        <dsp:cNvSpPr/>
      </dsp:nvSpPr>
      <dsp:spPr>
        <a:xfrm>
          <a:off x="4332630" y="313594"/>
          <a:ext cx="1929814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</a:rPr>
            <a:t>Информированность населения о ГТО и где можно подготовиться и сдать нормативы – </a:t>
          </a:r>
          <a:r>
            <a:rPr lang="ru-RU" sz="1300" kern="1200" baseline="0" dirty="0" smtClean="0">
              <a:effectLst/>
            </a:rPr>
            <a:t> свыше </a:t>
          </a:r>
          <a:r>
            <a:rPr lang="ru-RU" sz="1300" kern="1200" dirty="0" smtClean="0">
              <a:effectLst/>
            </a:rPr>
            <a:t>100 000 человек населения города Улан-Удэ</a:t>
          </a:r>
          <a:endParaRPr lang="ru-RU" sz="1300" kern="1200" dirty="0"/>
        </a:p>
      </dsp:txBody>
      <dsp:txXfrm>
        <a:off x="4426836" y="407800"/>
        <a:ext cx="1741402" cy="1741402"/>
      </dsp:txXfrm>
    </dsp:sp>
    <dsp:sp modelId="{990B0D27-52F8-4C64-8E83-2F090E6C1E26}">
      <dsp:nvSpPr>
        <dsp:cNvPr id="0" name=""/>
        <dsp:cNvSpPr/>
      </dsp:nvSpPr>
      <dsp:spPr>
        <a:xfrm>
          <a:off x="2052748" y="2602972"/>
          <a:ext cx="1929814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/>
            </a:rPr>
            <a:t>Популяризация силового троеборья в республике, через тренировки и мастер-классы от чемпионов </a:t>
          </a:r>
          <a:endParaRPr lang="ru-RU" sz="1700" kern="1200" dirty="0"/>
        </a:p>
      </dsp:txBody>
      <dsp:txXfrm>
        <a:off x="2146954" y="2697178"/>
        <a:ext cx="1741402" cy="1741402"/>
      </dsp:txXfrm>
    </dsp:sp>
    <dsp:sp modelId="{F30770C5-ABFD-4661-9D4A-BDB5D0474B65}">
      <dsp:nvSpPr>
        <dsp:cNvPr id="0" name=""/>
        <dsp:cNvSpPr/>
      </dsp:nvSpPr>
      <dsp:spPr>
        <a:xfrm>
          <a:off x="4332630" y="2581126"/>
          <a:ext cx="1929814" cy="192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традиционного «Дня ГТО», посвященному 90- летию ВФСК «ГТО» </a:t>
          </a:r>
          <a:endParaRPr lang="ru-RU" sz="1600" kern="1200" dirty="0"/>
        </a:p>
      </dsp:txBody>
      <dsp:txXfrm>
        <a:off x="4426836" y="2675332"/>
        <a:ext cx="1741402" cy="174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D2F2-0497-4FB1-9CBE-13A12DE8B7A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75C2-BE47-4618-852C-E7AB7CE5A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6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9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3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3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2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9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2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1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3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8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B0F161-5EDD-48C3-9EC8-77823A2335CC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8A64D0-9AF8-4202-9804-FCF9D1840A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1.jp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gif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9" y="0"/>
            <a:ext cx="4752528" cy="18722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«Интеграция силовых видов спорта для эффективного выполнения нормативов ГТО путем проведения учебно-тренировочных занятий для молодежи и взрослого </a:t>
            </a:r>
            <a:r>
              <a:rPr lang="ru-RU" sz="2400" b="1" i="1" dirty="0" smtClean="0">
                <a:solidFill>
                  <a:schemeClr val="bg1"/>
                </a:solidFill>
              </a:rPr>
              <a:t> населения </a:t>
            </a:r>
            <a:r>
              <a:rPr lang="ru-RU" sz="2400" b="1" i="1" dirty="0">
                <a:solidFill>
                  <a:schemeClr val="bg1"/>
                </a:solidFill>
              </a:rPr>
              <a:t>города Улан-Удэ на базе </a:t>
            </a:r>
            <a:r>
              <a:rPr lang="ru-RU" sz="2400" b="1" i="1" dirty="0" smtClean="0">
                <a:solidFill>
                  <a:schemeClr val="bg1"/>
                </a:solidFill>
              </a:rPr>
              <a:t> Центра </a:t>
            </a:r>
            <a:r>
              <a:rPr lang="ru-RU" sz="2400" b="1" i="1" dirty="0">
                <a:solidFill>
                  <a:schemeClr val="bg1"/>
                </a:solidFill>
              </a:rPr>
              <a:t>тестирования БГСХА»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699" y="5157192"/>
            <a:ext cx="8406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II</a:t>
            </a:r>
            <a:r>
              <a:rPr lang="ru-RU" b="1" dirty="0"/>
              <a:t> этап реализации проекта создания и развития Центра тестирования ГТО </a:t>
            </a:r>
            <a:endParaRPr lang="ru-RU" b="1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базе спортивного комплекса БГСХА (с 2020 года), посвященного </a:t>
            </a:r>
          </a:p>
          <a:p>
            <a:pPr algn="ctr"/>
            <a:r>
              <a:rPr lang="ru-RU" sz="2000" b="1" dirty="0"/>
              <a:t>90-летию Всероссийского физкультурно-спортивного комплекса  ГТО </a:t>
            </a:r>
            <a:endParaRPr lang="ru-RU" sz="2000" dirty="0"/>
          </a:p>
        </p:txBody>
      </p:sp>
      <p:pic>
        <p:nvPicPr>
          <p:cNvPr id="11" name="Рисунок 10" descr="C:\Users\Tuyana\Desktop\Мое НКО\ПРОЕКТЫ\2020\МИНСПОРТА_300 т.р\БГСХА_Минспорта\ГТО_Сентябрь БГСХА\IMG202009231240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28619" r="6611" b="25914"/>
          <a:stretch/>
        </p:blipFill>
        <p:spPr bwMode="auto">
          <a:xfrm>
            <a:off x="7688" y="2796457"/>
            <a:ext cx="9171612" cy="250475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4" y="0"/>
            <a:ext cx="3580402" cy="3068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4985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Город Улан-Удэ, 2021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5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994" y="1988838"/>
            <a:ext cx="2664296" cy="12688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СМИ и соц.сети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34481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ПОДГОТОВИТЕЛЬНЫЙ ЭТАП</a:t>
            </a:r>
          </a:p>
          <a:p>
            <a:pPr algn="ctr"/>
            <a:r>
              <a:rPr lang="ru-RU" sz="3200" u="sng" dirty="0" smtClean="0"/>
              <a:t>(апрель-август 2021 года)</a:t>
            </a:r>
            <a:endParaRPr lang="ru-RU" sz="3200" u="sng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9782" y="1988837"/>
            <a:ext cx="2484276" cy="1268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/>
              <a:t>Печатная продукция</a:t>
            </a:r>
            <a:endParaRPr lang="ru-RU" sz="3800" dirty="0"/>
          </a:p>
        </p:txBody>
      </p:sp>
      <p:cxnSp>
        <p:nvCxnSpPr>
          <p:cNvPr id="7" name="Прямая со стрелкой 6"/>
          <p:cNvCxnSpPr>
            <a:stCxn id="4" idx="2"/>
            <a:endCxn id="5" idx="0"/>
          </p:cNvCxnSpPr>
          <p:nvPr/>
        </p:nvCxnSpPr>
        <p:spPr>
          <a:xfrm flipH="1">
            <a:off x="2181920" y="1265858"/>
            <a:ext cx="2462088" cy="7229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" idx="0"/>
          </p:cNvCxnSpPr>
          <p:nvPr/>
        </p:nvCxnSpPr>
        <p:spPr>
          <a:xfrm>
            <a:off x="4660524" y="1265858"/>
            <a:ext cx="2551618" cy="722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2" descr="https://i.ytimg.com/vi/DzeZwnSlguE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"/>
          <a:stretch/>
        </p:blipFill>
        <p:spPr bwMode="auto">
          <a:xfrm>
            <a:off x="5485686" y="3434361"/>
            <a:ext cx="3456384" cy="21149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3167295" cy="2110705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2699792" y="4491857"/>
            <a:ext cx="3384376" cy="217164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401870" y="1988838"/>
            <a:ext cx="2484276" cy="12688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/>
              <a:t>Наружная реклама</a:t>
            </a:r>
            <a:endParaRPr lang="ru-RU" sz="3800" dirty="0"/>
          </a:p>
        </p:txBody>
      </p:sp>
      <p:cxnSp>
        <p:nvCxnSpPr>
          <p:cNvPr id="17" name="Прямая со стрелкой 16"/>
          <p:cNvCxnSpPr>
            <a:stCxn id="4" idx="2"/>
            <a:endCxn id="13" idx="0"/>
          </p:cNvCxnSpPr>
          <p:nvPr/>
        </p:nvCxnSpPr>
        <p:spPr>
          <a:xfrm>
            <a:off x="4644008" y="1265858"/>
            <a:ext cx="0" cy="722980"/>
          </a:xfrm>
          <a:prstGeom prst="straightConnector1">
            <a:avLst/>
          </a:prstGeom>
          <a:ln w="38100">
            <a:solidFill>
              <a:srgbClr val="C90D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3" y="1124743"/>
            <a:ext cx="8640960" cy="3000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37" y="372289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Технические условия: № 961900-83114178-001-2008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53" y="26480"/>
            <a:ext cx="8578846" cy="11521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Полоса препятствий для ГТО </a:t>
            </a:r>
            <a:br>
              <a:rPr lang="ru-RU" dirty="0" smtClean="0"/>
            </a:br>
            <a:r>
              <a:rPr lang="ru-RU" sz="3300" u="sng" dirty="0" smtClean="0"/>
              <a:t>(июнь-август 2021 года)</a:t>
            </a:r>
            <a:endParaRPr lang="ru-RU" sz="33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18376" b="6730"/>
          <a:stretch/>
        </p:blipFill>
        <p:spPr>
          <a:xfrm>
            <a:off x="31516" y="4397913"/>
            <a:ext cx="3064319" cy="21473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24816" r="26808" b="9168"/>
          <a:stretch/>
        </p:blipFill>
        <p:spPr bwMode="auto">
          <a:xfrm>
            <a:off x="6063540" y="4382605"/>
            <a:ext cx="3101744" cy="232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5836" y="4104306"/>
            <a:ext cx="29523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Ловкость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Сила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Выносливость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Упорство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Умение достигать </a:t>
            </a:r>
            <a:r>
              <a:rPr lang="ru-RU" sz="2400" dirty="0"/>
              <a:t>поставленных </a:t>
            </a:r>
            <a:r>
              <a:rPr lang="ru-RU" sz="2400" dirty="0" smtClean="0"/>
              <a:t>целей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49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0"/>
          <a:stretch/>
        </p:blipFill>
        <p:spPr bwMode="auto">
          <a:xfrm>
            <a:off x="127559" y="3008197"/>
            <a:ext cx="1394300" cy="1376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83" y="3134026"/>
            <a:ext cx="3092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Тренер по начальной силовой подготовке и силовому </a:t>
            </a:r>
            <a:r>
              <a:rPr lang="ru-RU" sz="1400" dirty="0" smtClean="0"/>
              <a:t>троеборью  </a:t>
            </a:r>
            <a:r>
              <a:rPr lang="ru-RU" sz="1400" dirty="0"/>
              <a:t>– </a:t>
            </a:r>
            <a:r>
              <a:rPr lang="ru-RU" sz="1400" b="1" dirty="0"/>
              <a:t>Холодилов Максим </a:t>
            </a:r>
            <a:r>
              <a:rPr lang="ru-RU" sz="1400" b="1" dirty="0" smtClean="0"/>
              <a:t>Владимирович</a:t>
            </a:r>
          </a:p>
          <a:p>
            <a:pPr algn="just"/>
            <a:r>
              <a:rPr lang="ru-RU" sz="1400" dirty="0" smtClean="0"/>
              <a:t>Призер РБ по силовому троеборью. Чемпион РБ по лыжным гонкам, тренер-преподаватель ШОР №1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1671" y="3054185"/>
            <a:ext cx="293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Тренер по гиревому спорту – </a:t>
            </a:r>
            <a:r>
              <a:rPr lang="ru-RU" sz="1400" b="1" dirty="0"/>
              <a:t>Любимский Сергей Александрович </a:t>
            </a:r>
            <a:endParaRPr lang="ru-RU" sz="1400" b="1" dirty="0" smtClean="0"/>
          </a:p>
          <a:p>
            <a:r>
              <a:rPr lang="ru-RU" sz="1400" dirty="0" smtClean="0"/>
              <a:t>Мастер спорта </a:t>
            </a:r>
            <a:r>
              <a:rPr lang="ru-RU" sz="1400" dirty="0"/>
              <a:t>международного </a:t>
            </a:r>
            <a:r>
              <a:rPr lang="ru-RU" sz="1400" dirty="0" smtClean="0"/>
              <a:t>класса, </a:t>
            </a:r>
            <a:r>
              <a:rPr lang="ru-RU" sz="1400" dirty="0"/>
              <a:t>пятикратный чемпион Европы, победитель первенства </a:t>
            </a:r>
            <a:r>
              <a:rPr lang="ru-RU" sz="1400" dirty="0" smtClean="0"/>
              <a:t>мира, Гвардии </a:t>
            </a:r>
            <a:r>
              <a:rPr lang="ru-RU" sz="1400" dirty="0"/>
              <a:t>сержант </a:t>
            </a:r>
            <a:r>
              <a:rPr lang="ru-RU" sz="1400" dirty="0" smtClean="0"/>
              <a:t>ВДВ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2" y="2982635"/>
            <a:ext cx="1496321" cy="163226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2"/>
          <a:stretch/>
        </p:blipFill>
        <p:spPr bwMode="auto">
          <a:xfrm>
            <a:off x="87068" y="4537452"/>
            <a:ext cx="1434791" cy="1527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8759" y="4500350"/>
            <a:ext cx="3294503" cy="165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30" dirty="0"/>
              <a:t>Тренер по СКиВ-Кроссу – </a:t>
            </a:r>
            <a:r>
              <a:rPr lang="ru-RU" sz="1400" b="1" dirty="0"/>
              <a:t>Кулиев Рафаэль Вячеславович </a:t>
            </a:r>
            <a:endParaRPr lang="ru-RU" sz="1400" dirty="0"/>
          </a:p>
          <a:p>
            <a:r>
              <a:rPr lang="ru-RU" sz="1230" dirty="0"/>
              <a:t>О</a:t>
            </a:r>
            <a:r>
              <a:rPr lang="ru-RU" sz="1230" dirty="0" smtClean="0"/>
              <a:t>бладатель </a:t>
            </a:r>
            <a:r>
              <a:rPr lang="ru-RU" sz="1230" dirty="0"/>
              <a:t>двух мировых рекордов Гиннеса: </a:t>
            </a:r>
          </a:p>
          <a:p>
            <a:r>
              <a:rPr lang="ru-RU" sz="1230" dirty="0"/>
              <a:t>- вис на </a:t>
            </a:r>
            <a:r>
              <a:rPr lang="ru-RU" sz="1230" dirty="0" smtClean="0"/>
              <a:t>двух </a:t>
            </a:r>
            <a:r>
              <a:rPr lang="ru-RU" sz="1230" dirty="0"/>
              <a:t>средних пальцах в весовой категории свыше 80 килограммов без движения более 2 минут. </a:t>
            </a:r>
          </a:p>
          <a:p>
            <a:r>
              <a:rPr lang="ru-RU" sz="1230" dirty="0"/>
              <a:t>- отжимание за 30 секунд на левой руке – 46 раз.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5765" y="4520902"/>
            <a:ext cx="2778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Тренер по женскому фитнесу и пауэрлифтингу - </a:t>
            </a:r>
            <a:r>
              <a:rPr lang="ru-RU" sz="1500" b="1" dirty="0"/>
              <a:t>Цыренова Цырегма Цыгмитжаповна</a:t>
            </a:r>
            <a:endParaRPr lang="ru-RU" sz="1500" dirty="0"/>
          </a:p>
          <a:p>
            <a:r>
              <a:rPr lang="ru-RU" sz="1500" dirty="0" smtClean="0"/>
              <a:t>мастер </a:t>
            </a:r>
            <a:r>
              <a:rPr lang="ru-RU" sz="1500" dirty="0"/>
              <a:t>спорта по пауэрлифтингу, мастер спорта международного класса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21967" r="7234"/>
          <a:stretch/>
        </p:blipFill>
        <p:spPr>
          <a:xfrm>
            <a:off x="4743262" y="4640921"/>
            <a:ext cx="1497412" cy="1423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4" y="133651"/>
            <a:ext cx="8076221" cy="32953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0"/>
            <a:ext cx="83803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Тренера-преподаватели по силовому тренингу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559" y="6106944"/>
            <a:ext cx="87923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Занятия будут проходить в течение 1,5 месяца (с сентября 2021 года) по 2-3 раза в неделю, продолжительностью 1 час. Группа  - 10-15 человек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49006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Судейская бригада Центра тестирования ГТО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aramkhie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b="17358"/>
          <a:stretch/>
        </p:blipFill>
        <p:spPr bwMode="auto">
          <a:xfrm>
            <a:off x="362737" y="5368093"/>
            <a:ext cx="1103109" cy="13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6075" y="528850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Арамхиева Санжи </a:t>
            </a:r>
            <a:r>
              <a:rPr lang="ru-RU" sz="1600" b="1" dirty="0" smtClean="0"/>
              <a:t>Владимировна</a:t>
            </a:r>
          </a:p>
          <a:p>
            <a:r>
              <a:rPr lang="ru-RU" sz="1600" b="1" dirty="0" smtClean="0"/>
              <a:t>Должность</a:t>
            </a:r>
            <a:r>
              <a:rPr lang="ru-RU" sz="1600" dirty="0"/>
              <a:t>: </a:t>
            </a:r>
            <a:r>
              <a:rPr lang="ru-RU" sz="1600" dirty="0" smtClean="0"/>
              <a:t>преподаватель</a:t>
            </a:r>
          </a:p>
          <a:p>
            <a:r>
              <a:rPr lang="ru-RU" sz="1600" b="1" dirty="0"/>
              <a:t>Спортивная квалификация</a:t>
            </a:r>
            <a:r>
              <a:rPr lang="ru-RU" sz="1600" b="1" dirty="0" smtClean="0"/>
              <a:t>: </a:t>
            </a:r>
            <a:r>
              <a:rPr lang="ru-RU" sz="1600" dirty="0" smtClean="0"/>
              <a:t>мастер спорта международного класса по стрельбе из лука</a:t>
            </a:r>
            <a:endParaRPr lang="ru-RU" sz="1600" dirty="0"/>
          </a:p>
        </p:txBody>
      </p:sp>
      <p:pic>
        <p:nvPicPr>
          <p:cNvPr id="7172" name="Picture 4" descr="Bazaro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5392" r="19201" b="30639"/>
          <a:stretch/>
        </p:blipFill>
        <p:spPr bwMode="auto">
          <a:xfrm>
            <a:off x="377477" y="3894347"/>
            <a:ext cx="1103108" cy="13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60470" y="3832908"/>
            <a:ext cx="2872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Базаров Батор Батоевич</a:t>
            </a:r>
            <a:endParaRPr lang="ru-RU" sz="1600" dirty="0"/>
          </a:p>
          <a:p>
            <a:r>
              <a:rPr lang="ru-RU" sz="1600" b="1" dirty="0"/>
              <a:t>Должность</a:t>
            </a:r>
            <a:r>
              <a:rPr lang="ru-RU" sz="1600" dirty="0"/>
              <a:t>: преподаватель</a:t>
            </a:r>
          </a:p>
          <a:p>
            <a:r>
              <a:rPr lang="ru-RU" sz="1600" b="1" dirty="0"/>
              <a:t>Спортивная квалификация:</a:t>
            </a:r>
            <a:r>
              <a:rPr lang="ru-RU" sz="1600" dirty="0"/>
              <a:t> Мастер спорта РФ по вольной борьбе</a:t>
            </a:r>
          </a:p>
        </p:txBody>
      </p:sp>
      <p:pic>
        <p:nvPicPr>
          <p:cNvPr id="7173" name="Picture 5" descr="bardamo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5"/>
          <a:stretch/>
        </p:blipFill>
        <p:spPr bwMode="auto">
          <a:xfrm>
            <a:off x="362736" y="888504"/>
            <a:ext cx="11054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0469" y="888504"/>
            <a:ext cx="329956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15"/>
              </a:lnSpc>
            </a:pPr>
            <a:r>
              <a:rPr lang="ru-RU" sz="1600" b="1" dirty="0"/>
              <a:t>Бардамов Гаврил Борисович</a:t>
            </a:r>
            <a:endParaRPr lang="ru-RU" sz="1600" dirty="0"/>
          </a:p>
          <a:p>
            <a:r>
              <a:rPr lang="ru-RU" sz="1600" b="1" dirty="0">
                <a:solidFill>
                  <a:srgbClr val="333333"/>
                </a:solidFill>
              </a:rPr>
              <a:t>Должность:</a:t>
            </a:r>
            <a:r>
              <a:rPr lang="ru-RU" sz="1600" dirty="0">
                <a:solidFill>
                  <a:srgbClr val="333333"/>
                </a:solidFill>
              </a:rPr>
              <a:t> заведующий кафедрой, доцент </a:t>
            </a:r>
            <a:endParaRPr lang="ru-RU" sz="1600" dirty="0"/>
          </a:p>
          <a:p>
            <a:r>
              <a:rPr lang="ru-RU" sz="1600" b="1" dirty="0">
                <a:solidFill>
                  <a:srgbClr val="333333"/>
                </a:solidFill>
              </a:rPr>
              <a:t>Спортивная квалификация:</a:t>
            </a:r>
            <a:r>
              <a:rPr lang="ru-RU" sz="1600" dirty="0">
                <a:solidFill>
                  <a:srgbClr val="333333"/>
                </a:solidFill>
              </a:rPr>
              <a:t> Мастер спорта СССР по вольной борьбе</a:t>
            </a:r>
            <a:endParaRPr lang="ru-RU" sz="1600" dirty="0"/>
          </a:p>
        </p:txBody>
      </p:sp>
      <p:pic>
        <p:nvPicPr>
          <p:cNvPr id="7175" name="Picture 7" descr="batuev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5826" r="3985" b="5232"/>
          <a:stretch/>
        </p:blipFill>
        <p:spPr bwMode="auto">
          <a:xfrm>
            <a:off x="371665" y="2443428"/>
            <a:ext cx="1094182" cy="13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11795" y="2488867"/>
            <a:ext cx="3006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Батуев Амгалан Иванович</a:t>
            </a:r>
            <a:endParaRPr lang="ru-RU" sz="1600" dirty="0"/>
          </a:p>
          <a:p>
            <a:r>
              <a:rPr lang="ru-RU" sz="1600" b="1" dirty="0"/>
              <a:t>Должность:</a:t>
            </a:r>
            <a:r>
              <a:rPr lang="ru-RU" sz="1600" dirty="0"/>
              <a:t> Доцент</a:t>
            </a:r>
          </a:p>
          <a:p>
            <a:r>
              <a:rPr lang="ru-RU" sz="1600" b="1" dirty="0"/>
              <a:t>Спортивная квалификация:</a:t>
            </a:r>
            <a:r>
              <a:rPr lang="ru-RU" sz="1600" dirty="0"/>
              <a:t> Мастер спорта РФ по вольной борьбе </a:t>
            </a:r>
          </a:p>
        </p:txBody>
      </p:sp>
      <p:pic>
        <p:nvPicPr>
          <p:cNvPr id="7177" name="Picture 9" descr="Tsyrempilov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"/>
          <a:stretch/>
        </p:blipFill>
        <p:spPr bwMode="auto">
          <a:xfrm>
            <a:off x="4433251" y="871725"/>
            <a:ext cx="1122814" cy="14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17910" y="855623"/>
            <a:ext cx="3467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Цыремпилов Виталий Борисович </a:t>
            </a:r>
            <a:endParaRPr lang="ru-RU" sz="1600" dirty="0"/>
          </a:p>
          <a:p>
            <a:r>
              <a:rPr lang="ru-RU" sz="1600" b="1" dirty="0"/>
              <a:t>Должность:</a:t>
            </a:r>
            <a:r>
              <a:rPr lang="ru-RU" sz="1600" dirty="0"/>
              <a:t> </a:t>
            </a:r>
            <a:r>
              <a:rPr lang="ru-RU" sz="1600" dirty="0" smtClean="0"/>
              <a:t>Доцент</a:t>
            </a:r>
          </a:p>
          <a:p>
            <a:r>
              <a:rPr lang="ru-RU" sz="1600" dirty="0"/>
              <a:t>заслуженный тренер Республики Бурятия по боксу, отличник физической культуры и спорта </a:t>
            </a:r>
          </a:p>
        </p:txBody>
      </p:sp>
      <p:pic>
        <p:nvPicPr>
          <p:cNvPr id="7179" name="Picture 11" descr="Tagangaeva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/>
        </p:blipFill>
        <p:spPr bwMode="auto">
          <a:xfrm>
            <a:off x="4433251" y="2460590"/>
            <a:ext cx="1122814" cy="13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95539" y="24946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Тагангаева Наталья Анатольевна</a:t>
            </a:r>
            <a:endParaRPr lang="ru-RU" sz="1600" dirty="0"/>
          </a:p>
          <a:p>
            <a:r>
              <a:rPr lang="ru-RU" sz="1600" b="1" dirty="0"/>
              <a:t>Должность</a:t>
            </a:r>
            <a:r>
              <a:rPr lang="ru-RU" sz="1600" dirty="0"/>
              <a:t>: старший преподаватель</a:t>
            </a:r>
          </a:p>
          <a:p>
            <a:r>
              <a:rPr lang="ru-RU" sz="1600" b="1" dirty="0" smtClean="0"/>
              <a:t>Спортивная </a:t>
            </a:r>
            <a:r>
              <a:rPr lang="ru-RU" sz="1600" b="1" dirty="0"/>
              <a:t>квалификация:</a:t>
            </a:r>
            <a:r>
              <a:rPr lang="ru-RU" sz="1600" dirty="0"/>
              <a:t> Мастер спорта </a:t>
            </a:r>
            <a:r>
              <a:rPr lang="ru-RU" sz="1600" dirty="0" smtClean="0"/>
              <a:t>СССР по волейболу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1410" y="3933304"/>
            <a:ext cx="3448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Сункуева Галина Борисовна</a:t>
            </a:r>
            <a:endParaRPr lang="ru-RU" sz="1600" dirty="0"/>
          </a:p>
          <a:p>
            <a:r>
              <a:rPr lang="ru-RU" sz="1600" b="1" dirty="0"/>
              <a:t>Должность</a:t>
            </a:r>
            <a:r>
              <a:rPr lang="ru-RU" sz="1600" dirty="0"/>
              <a:t>: </a:t>
            </a:r>
            <a:r>
              <a:rPr lang="ru-RU" sz="1600" dirty="0" smtClean="0"/>
              <a:t>преподаватель</a:t>
            </a:r>
          </a:p>
          <a:p>
            <a:r>
              <a:rPr lang="ru-RU" sz="1600" b="1" dirty="0"/>
              <a:t>Виды и </a:t>
            </a:r>
            <a:r>
              <a:rPr lang="ru-RU" sz="1600" b="1" dirty="0" smtClean="0"/>
              <a:t>направления: </a:t>
            </a:r>
            <a:r>
              <a:rPr lang="ru-RU" sz="1600" dirty="0"/>
              <a:t>аэробики, фитнеса (пилатес, калланетика)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1410" y="5368093"/>
            <a:ext cx="3296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Алексеев Иван Семенович</a:t>
            </a:r>
          </a:p>
          <a:p>
            <a:r>
              <a:rPr lang="ru-RU" sz="1600" b="1" dirty="0" smtClean="0"/>
              <a:t>Должность: </a:t>
            </a:r>
            <a:r>
              <a:rPr lang="ru-RU" sz="1600" dirty="0" smtClean="0"/>
              <a:t>старший преподаватель </a:t>
            </a:r>
          </a:p>
          <a:p>
            <a:r>
              <a:rPr lang="ru-RU" sz="1600" b="1" dirty="0" smtClean="0"/>
              <a:t>Спортивная </a:t>
            </a:r>
            <a:r>
              <a:rPr lang="ru-RU" sz="1600" b="1" dirty="0"/>
              <a:t>квалификация</a:t>
            </a:r>
            <a:r>
              <a:rPr lang="ru-RU" sz="1600" b="1" dirty="0" smtClean="0"/>
              <a:t>: </a:t>
            </a:r>
            <a:r>
              <a:rPr lang="ru-RU" sz="1600" dirty="0" smtClean="0"/>
              <a:t>мастер спорта РФ по борьбе </a:t>
            </a:r>
            <a:endParaRPr lang="ru-RU" sz="1600" dirty="0"/>
          </a:p>
        </p:txBody>
      </p:sp>
      <p:pic>
        <p:nvPicPr>
          <p:cNvPr id="7185" name="Picture 17" descr="sunkueva 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7489" r="7182" b="16634"/>
          <a:stretch/>
        </p:blipFill>
        <p:spPr bwMode="auto">
          <a:xfrm>
            <a:off x="4444771" y="3923829"/>
            <a:ext cx="1099774" cy="13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project.bgsha.ru/files/images/faculties/guman/kaf_fizvosp/alekseev%2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5382"/>
          <a:stretch/>
        </p:blipFill>
        <p:spPr bwMode="auto">
          <a:xfrm>
            <a:off x="4423232" y="5372811"/>
            <a:ext cx="1132833" cy="13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92" y="116632"/>
            <a:ext cx="8229600" cy="678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Инвестиции проекта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9611142"/>
              </p:ext>
            </p:extLst>
          </p:nvPr>
        </p:nvGraphicFramePr>
        <p:xfrm>
          <a:off x="179512" y="260648"/>
          <a:ext cx="8856984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274" y="1965143"/>
            <a:ext cx="216024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59 000рублей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1402" y="3748008"/>
            <a:ext cx="216024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158 270 рублей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1274" y="5321131"/>
            <a:ext cx="216024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135 997 рублей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111" y="5903893"/>
            <a:ext cx="4184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Всего – 353 267 рублей</a:t>
            </a:r>
            <a:r>
              <a:rPr lang="ru-RU" dirty="0" smtClean="0"/>
              <a:t>, из них: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ru-RU" dirty="0" smtClean="0"/>
              <a:t>собственные  - 28 417 рублей,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ru-RU" dirty="0" smtClean="0"/>
              <a:t>привлеченные – 24 850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3136" y="6119336"/>
            <a:ext cx="42839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Грант – 300 000 рублей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6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4106" y="3473095"/>
            <a:ext cx="3134338" cy="1216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"День ГТО", посвященный 90-летию </a:t>
            </a:r>
            <a:r>
              <a:rPr lang="ru-RU" sz="3200" dirty="0"/>
              <a:t>со </a:t>
            </a:r>
            <a:r>
              <a:rPr lang="ru-RU" sz="3200" dirty="0" smtClean="0"/>
              <a:t>дня создания ВФСК «Готов к труду и обороне» 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9760102"/>
              </p:ext>
            </p:extLst>
          </p:nvPr>
        </p:nvGraphicFramePr>
        <p:xfrm>
          <a:off x="34156" y="1979503"/>
          <a:ext cx="4896544" cy="417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268759"/>
            <a:ext cx="29523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Участники: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09155" y="2204864"/>
            <a:ext cx="461665" cy="36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СДАЧА НОРМАТИВОВ ГТО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250" y="1279463"/>
            <a:ext cx="3678512" cy="584775"/>
          </a:xfrm>
          <a:prstGeom prst="rect">
            <a:avLst/>
          </a:prstGeom>
          <a:ln>
            <a:solidFill>
              <a:srgbClr val="B81E9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Сдача нормативов: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847" y="2096113"/>
            <a:ext cx="2719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Сдача нормативов на знак отличия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Сдача нормативов новых участников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05" y="6152332"/>
            <a:ext cx="879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Охват  - 1300 человек, зарегистрированных на сайте ГТО и  300 сдавших нормативы на знак отличия 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57" y="15280"/>
            <a:ext cx="8765943" cy="540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3335" cmpd="sng">
                  <a:solidFill>
                    <a:srgbClr val="C90D86"/>
                  </a:solidFill>
                  <a:prstDash val="solid"/>
                </a:ln>
                <a:solidFill>
                  <a:srgbClr val="FF0000"/>
                </a:solidFill>
              </a:rPr>
              <a:t>Социальные результаты проекта  </a:t>
            </a:r>
            <a:endParaRPr lang="ru-RU" dirty="0">
              <a:ln w="13335" cmpd="sng">
                <a:solidFill>
                  <a:srgbClr val="C90D86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7165815"/>
              </p:ext>
            </p:extLst>
          </p:nvPr>
        </p:nvGraphicFramePr>
        <p:xfrm>
          <a:off x="467544" y="557728"/>
          <a:ext cx="83275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4896" y="2276872"/>
            <a:ext cx="203448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/>
              <a:t>До конца </a:t>
            </a:r>
            <a:r>
              <a:rPr lang="ru-RU" i="1" dirty="0" smtClean="0"/>
              <a:t>2021 </a:t>
            </a:r>
            <a:r>
              <a:rPr lang="ru-RU" i="1" dirty="0"/>
              <a:t>года сдадут нормативы  - </a:t>
            </a:r>
            <a:r>
              <a:rPr lang="ru-RU" b="1" i="1" dirty="0" smtClean="0"/>
              <a:t>1300 человек, </a:t>
            </a:r>
            <a:r>
              <a:rPr lang="ru-RU" i="1" dirty="0" smtClean="0"/>
              <a:t>(</a:t>
            </a:r>
            <a:r>
              <a:rPr lang="ru-RU" i="1" dirty="0"/>
              <a:t>население разных возрастов ЖД района и города Улан-Удэ</a:t>
            </a:r>
            <a:r>
              <a:rPr lang="ru-RU" i="1" dirty="0" smtClean="0"/>
              <a:t>), из них </a:t>
            </a:r>
          </a:p>
          <a:p>
            <a:pPr algn="ctr"/>
            <a:r>
              <a:rPr lang="ru-RU" b="1" dirty="0" smtClean="0">
                <a:ea typeface="Calibri"/>
                <a:cs typeface="Times New Roman"/>
              </a:rPr>
              <a:t>300 человек </a:t>
            </a:r>
            <a:r>
              <a:rPr lang="ru-RU" i="1" dirty="0" smtClean="0">
                <a:ea typeface="Calibri"/>
                <a:cs typeface="Times New Roman"/>
              </a:rPr>
              <a:t>– на знак отличия</a:t>
            </a:r>
            <a:endParaRPr lang="ru-RU" i="1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488" y="5517232"/>
            <a:ext cx="8059025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i="1" dirty="0"/>
              <a:t>Создание комфортных условий для занятий спортом и подготовки к сдаче нормативов ГТО для населения и учащейся молодежи и школьников в Железнодорожном </a:t>
            </a:r>
            <a:r>
              <a:rPr lang="ru-RU" sz="1900" i="1" dirty="0" smtClean="0"/>
              <a:t>районе и городе Улан-Удэ, популяризация силовых видов спорта, повышение уровня физической готовности </a:t>
            </a:r>
            <a:r>
              <a:rPr lang="ru-RU" sz="1900" i="1" dirty="0" err="1" smtClean="0"/>
              <a:t>носеления</a:t>
            </a:r>
            <a:r>
              <a:rPr lang="ru-RU" sz="1900" i="1" dirty="0" smtClean="0"/>
              <a:t> </a:t>
            </a:r>
            <a:endParaRPr lang="ru-RU" sz="1900" i="1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276872"/>
            <a:ext cx="2069976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/>
              <a:t>Включение в программы физвоспитания среди школьников и студентов подготовку к сдачам нормативов </a:t>
            </a:r>
            <a:r>
              <a:rPr lang="ru-RU" i="1" dirty="0" smtClean="0"/>
              <a:t>ГТО, </a:t>
            </a:r>
            <a:r>
              <a:rPr lang="ru-RU" b="1" i="1" dirty="0" smtClean="0"/>
              <a:t>охват детей КДН</a:t>
            </a:r>
            <a:endParaRPr lang="ru-RU" b="1" i="1" dirty="0">
              <a:ea typeface="Calibri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34" y="681372"/>
            <a:ext cx="2270955" cy="1512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5" y="681372"/>
            <a:ext cx="2230345" cy="14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4093100" y="1418877"/>
            <a:ext cx="4871387" cy="31687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Партнеры проекта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4564" y="1826899"/>
            <a:ext cx="4395908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МОО «Попечительский Совет ФГОУ ВО Бурятская ГСХА им. В.Р. Филиппова»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2450" y="620688"/>
            <a:ext cx="73265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ФГОУ ВПО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Бурятская государственная сельскохозяйственная академия им. В.Р.Филиппова"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392864" y="1466965"/>
            <a:ext cx="271857" cy="4080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36" y="4722287"/>
            <a:ext cx="8455235" cy="6155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Совместная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РАЗРАБОТКА, ПОДГОТОВКА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РЕАЛИЗАЦИЯ ПРОЕКТОВ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науки, образования, спорта и искусства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7" y="5348805"/>
            <a:ext cx="1124374" cy="13773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5927" r="19062" b="11864"/>
          <a:stretch/>
        </p:blipFill>
        <p:spPr>
          <a:xfrm>
            <a:off x="1619672" y="5388652"/>
            <a:ext cx="960651" cy="1304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34721" r="57828" b="24747"/>
          <a:stretch/>
        </p:blipFill>
        <p:spPr>
          <a:xfrm>
            <a:off x="5899894" y="5388652"/>
            <a:ext cx="1257796" cy="1254138"/>
          </a:xfrm>
          <a:prstGeom prst="rect">
            <a:avLst/>
          </a:prstGeom>
        </p:spPr>
      </p:pic>
      <p:pic>
        <p:nvPicPr>
          <p:cNvPr id="6146" name="Picture 2" descr="http://www.frocus.net/images/logotv/arigu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19622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04416"/>
            <a:ext cx="871470" cy="1158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4378" r="19018"/>
          <a:stretch/>
        </p:blipFill>
        <p:spPr>
          <a:xfrm>
            <a:off x="2873989" y="5464026"/>
            <a:ext cx="1186023" cy="1214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575" y="3664293"/>
            <a:ext cx="5454836" cy="877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АБУ «Центр-физкультурно-массовой работы </a:t>
            </a:r>
          </a:p>
          <a:p>
            <a:pPr algn="ctr"/>
            <a:r>
              <a:rPr lang="ru-RU" sz="1700" dirty="0" smtClean="0"/>
              <a:t>г. Улан-Удэ»</a:t>
            </a:r>
          </a:p>
          <a:p>
            <a:pPr algn="ctr"/>
            <a:r>
              <a:rPr lang="ru-RU" sz="1700" b="1" i="1" dirty="0" smtClean="0"/>
              <a:t>Директор - Мария Владимировна Андреева</a:t>
            </a:r>
            <a:endParaRPr lang="ru-RU" sz="17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" y="1439465"/>
            <a:ext cx="2904436" cy="21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62380" cy="60971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08160"/>
              </p:ext>
            </p:extLst>
          </p:nvPr>
        </p:nvGraphicFramePr>
        <p:xfrm>
          <a:off x="9190" y="3933055"/>
          <a:ext cx="9144000" cy="29870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144000"/>
              </a:tblGrid>
              <a:tr h="915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Проведение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спортивно-массовых праздников для трудовых коллективов г. Улан-Удэ с включением в программу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спартакиад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сдачу нормативов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ГТО,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 также проведение соревнований среди молодежи по силовым видам спорта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</a:tr>
              <a:tr h="6629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Подготовка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лучших спортсменов для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выездных межрегиональных, окружных и всероссийских соревнованиях по ГТО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составе сборной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Республики Бурятия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</a:tr>
              <a:tr h="65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Пропаганда ЗОЖ и привлечение к ГТО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развитие волонтерского движения и участие волонтеров 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спортивно-массовых мероприятиях по ГТО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</a:tr>
              <a:tr h="65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условий для занятий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спортом с п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ривлечением всех категорий граждан (дети КДН, сироты, малоимущие,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ограничениями по здоровью)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18380" y="0"/>
            <a:ext cx="9125620" cy="908720"/>
          </a:xfrm>
          <a:prstGeom prst="downArrowCallout">
            <a:avLst>
              <a:gd name="adj1" fmla="val 19168"/>
              <a:gd name="adj2" fmla="val 25000"/>
              <a:gd name="adj3" fmla="val 25000"/>
              <a:gd name="adj4" fmla="val 53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Перспективы Центра </a:t>
            </a:r>
            <a:r>
              <a:rPr lang="ru-RU" sz="3200" dirty="0" smtClean="0"/>
              <a:t>тестирования ГТО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88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039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4500" b="1" dirty="0" smtClean="0">
                <a:solidFill>
                  <a:schemeClr val="bg1"/>
                </a:solidFill>
              </a:rPr>
              <a:t>                         </a:t>
            </a:r>
            <a:r>
              <a:rPr lang="ru-RU" sz="4500" b="1" dirty="0" smtClean="0">
                <a:solidFill>
                  <a:srgbClr val="00B050"/>
                </a:solidFill>
              </a:rPr>
              <a:t>Об инициаторе </a:t>
            </a:r>
            <a:endParaRPr lang="ru-RU" sz="45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2431"/>
            <a:ext cx="1403648" cy="10527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55654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Местная общественная организация «Попечительский Совет Федерального государственного образовательного учреждения высшего профессионального образования "Бурятская государственная сельскохозяйственная академия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В.Р.Филиппова"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18687" r="4040" b="17676"/>
          <a:stretch/>
        </p:blipFill>
        <p:spPr bwMode="auto">
          <a:xfrm>
            <a:off x="12460" y="1366"/>
            <a:ext cx="2970248" cy="205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9264" y="1356825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</a:rPr>
              <a:t>Спортивных традиций!</a:t>
            </a:r>
            <a:endParaRPr lang="ru-RU" sz="4000" b="1" i="1" dirty="0">
              <a:solidFill>
                <a:srgbClr val="0099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7742" r="10216" b="7948"/>
          <a:stretch/>
        </p:blipFill>
        <p:spPr>
          <a:xfrm>
            <a:off x="683568" y="1928274"/>
            <a:ext cx="7704856" cy="37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1843" b="18422"/>
          <a:stretch/>
        </p:blipFill>
        <p:spPr>
          <a:xfrm>
            <a:off x="0" y="-65083"/>
            <a:ext cx="9144000" cy="36931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" y="939469"/>
            <a:ext cx="1905000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972" y="3799670"/>
            <a:ext cx="2954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Бардамов Гаврил Борисович</a:t>
            </a:r>
            <a:endParaRPr lang="ru-RU" i="1" dirty="0"/>
          </a:p>
          <a:p>
            <a:r>
              <a:rPr lang="ru-RU" sz="1600" b="1" dirty="0"/>
              <a:t>Должность:</a:t>
            </a:r>
            <a:r>
              <a:rPr lang="ru-RU" sz="1600" dirty="0"/>
              <a:t> заведующий </a:t>
            </a:r>
            <a:r>
              <a:rPr lang="ru-RU" sz="1600" dirty="0" smtClean="0"/>
              <a:t>кафедрой физвоспитания , </a:t>
            </a:r>
            <a:r>
              <a:rPr lang="ru-RU" sz="1600" dirty="0"/>
              <a:t>доцент </a:t>
            </a:r>
            <a:endParaRPr lang="ru-RU" sz="1600" dirty="0" smtClean="0"/>
          </a:p>
          <a:p>
            <a:r>
              <a:rPr lang="ru-RU" sz="1600" b="1" dirty="0" smtClean="0"/>
              <a:t>Образование:</a:t>
            </a:r>
            <a:r>
              <a:rPr lang="ru-RU" sz="1600" dirty="0" smtClean="0"/>
              <a:t> высшее</a:t>
            </a:r>
            <a:endParaRPr lang="ru-RU" sz="1600" dirty="0"/>
          </a:p>
          <a:p>
            <a:r>
              <a:rPr lang="ru-RU" sz="1600" b="1" dirty="0"/>
              <a:t>Спортивная квалификация:</a:t>
            </a:r>
            <a:r>
              <a:rPr lang="ru-RU" sz="1600" dirty="0"/>
              <a:t> Мастер спорта СССР по вольной борьбе</a:t>
            </a:r>
          </a:p>
          <a:p>
            <a:r>
              <a:rPr lang="ru-RU" sz="1600" b="1" dirty="0" smtClean="0"/>
              <a:t>Стаж работы:  </a:t>
            </a:r>
            <a:r>
              <a:rPr lang="ru-RU" sz="1600" dirty="0" smtClean="0"/>
              <a:t>43  года </a:t>
            </a:r>
          </a:p>
          <a:p>
            <a:r>
              <a:rPr lang="ru-RU" sz="1600" b="1" dirty="0" smtClean="0"/>
              <a:t>В проекте: </a:t>
            </a:r>
            <a:r>
              <a:rPr lang="ru-RU" sz="1600" dirty="0" smtClean="0"/>
              <a:t>руководитель проекта</a:t>
            </a:r>
            <a:endParaRPr lang="ru-RU" sz="1600" dirty="0"/>
          </a:p>
        </p:txBody>
      </p:sp>
      <p:pic>
        <p:nvPicPr>
          <p:cNvPr id="4098" name="Picture 2" descr="http://www.bgsha.ru/files/images/faculties/idpoi/Protas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47" y="692696"/>
            <a:ext cx="2232248" cy="29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4699" y="3664441"/>
            <a:ext cx="3096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Протасов Евгений Тарасович</a:t>
            </a:r>
            <a:endParaRPr lang="ru-RU" i="1" dirty="0"/>
          </a:p>
          <a:p>
            <a:r>
              <a:rPr lang="ru-RU" sz="1600" b="1" dirty="0"/>
              <a:t>Должность:</a:t>
            </a:r>
            <a:r>
              <a:rPr lang="ru-RU" sz="1600" dirty="0"/>
              <a:t> </a:t>
            </a:r>
            <a:r>
              <a:rPr lang="ru-RU" sz="1600" dirty="0" smtClean="0"/>
              <a:t>исполнительный директор МОО </a:t>
            </a:r>
            <a:r>
              <a:rPr lang="ru-RU" sz="1600" dirty="0"/>
              <a:t>ПС ФГОУ ВПО Бурятская ГСХА им. В.Р. Филиппова»</a:t>
            </a:r>
          </a:p>
          <a:p>
            <a:r>
              <a:rPr lang="ru-RU" sz="1600" b="1" dirty="0" smtClean="0"/>
              <a:t>Образование:</a:t>
            </a:r>
            <a:r>
              <a:rPr lang="ru-RU" sz="1600" dirty="0"/>
              <a:t> </a:t>
            </a:r>
            <a:r>
              <a:rPr lang="ru-RU" sz="1600" dirty="0" smtClean="0"/>
              <a:t>высшее</a:t>
            </a:r>
            <a:endParaRPr lang="ru-RU" sz="1600" dirty="0"/>
          </a:p>
          <a:p>
            <a:r>
              <a:rPr lang="ru-RU" sz="1600" b="1" dirty="0" smtClean="0"/>
              <a:t>Стаж работы:  </a:t>
            </a:r>
            <a:r>
              <a:rPr lang="ru-RU" sz="1600" dirty="0" smtClean="0"/>
              <a:t>39  лет </a:t>
            </a:r>
          </a:p>
          <a:p>
            <a:r>
              <a:rPr lang="ru-RU" sz="1600" b="1" dirty="0" smtClean="0"/>
              <a:t>В проекте: </a:t>
            </a:r>
            <a:r>
              <a:rPr lang="ru-RU" sz="1600" dirty="0" smtClean="0"/>
              <a:t>руководитель организации-инициатора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"/>
          <a:stretch/>
        </p:blipFill>
        <p:spPr bwMode="auto">
          <a:xfrm>
            <a:off x="6578925" y="917849"/>
            <a:ext cx="2019790" cy="28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40152" y="3809522"/>
            <a:ext cx="3196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Тармаева Туяна Дансарановна</a:t>
            </a:r>
            <a:endParaRPr lang="ru-RU" i="1" dirty="0"/>
          </a:p>
          <a:p>
            <a:r>
              <a:rPr lang="ru-RU" sz="1600" b="1" dirty="0"/>
              <a:t>Должность:</a:t>
            </a:r>
            <a:r>
              <a:rPr lang="ru-RU" sz="1600" dirty="0"/>
              <a:t> </a:t>
            </a:r>
            <a:r>
              <a:rPr lang="ru-RU" sz="1600" dirty="0" smtClean="0"/>
              <a:t>преподаватель, инструктор по спорту, тренер по волейболу</a:t>
            </a:r>
            <a:endParaRPr lang="ru-RU" sz="1600" dirty="0"/>
          </a:p>
          <a:p>
            <a:r>
              <a:rPr lang="ru-RU" sz="1600" b="1" dirty="0" smtClean="0"/>
              <a:t>Образование:</a:t>
            </a:r>
            <a:r>
              <a:rPr lang="ru-RU" sz="1600" dirty="0"/>
              <a:t> </a:t>
            </a:r>
            <a:r>
              <a:rPr lang="ru-RU" sz="1600" dirty="0" smtClean="0"/>
              <a:t>высшее</a:t>
            </a:r>
          </a:p>
          <a:p>
            <a:r>
              <a:rPr lang="ru-RU" sz="1600" b="1" dirty="0"/>
              <a:t>Спортивная квалификация:</a:t>
            </a:r>
            <a:r>
              <a:rPr lang="ru-RU" sz="1600" dirty="0"/>
              <a:t> </a:t>
            </a:r>
            <a:r>
              <a:rPr lang="en-US" sz="1600" dirty="0" smtClean="0"/>
              <a:t>I </a:t>
            </a:r>
            <a:r>
              <a:rPr lang="ru-RU" sz="1600" dirty="0" smtClean="0"/>
              <a:t>спортивный разряд по волейболу</a:t>
            </a:r>
            <a:endParaRPr lang="ru-RU" sz="1600" dirty="0"/>
          </a:p>
          <a:p>
            <a:r>
              <a:rPr lang="ru-RU" sz="1600" b="1" dirty="0" smtClean="0"/>
              <a:t>Стаж работы:  </a:t>
            </a:r>
            <a:r>
              <a:rPr lang="ru-RU" sz="1600" dirty="0" smtClean="0"/>
              <a:t>23  года, из них 12 в образовании </a:t>
            </a:r>
          </a:p>
          <a:p>
            <a:r>
              <a:rPr lang="ru-RU" sz="1600" b="1" dirty="0" smtClean="0"/>
              <a:t>В проекте: </a:t>
            </a:r>
            <a:r>
              <a:rPr lang="ru-RU" sz="1600" dirty="0" smtClean="0"/>
              <a:t>заместитель руководителя проекта, член МОО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0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96713"/>
            <a:ext cx="8857813" cy="3684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ЭТАПЫ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80" y="692696"/>
            <a:ext cx="8857813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Цель проекта</a:t>
            </a:r>
            <a:r>
              <a:rPr lang="ru-RU" sz="2400" dirty="0" smtClean="0"/>
              <a:t> - привлечение </a:t>
            </a:r>
            <a:r>
              <a:rPr lang="ru-RU" sz="2400" dirty="0"/>
              <a:t>населения </a:t>
            </a:r>
            <a:r>
              <a:rPr lang="ru-RU" sz="2400" dirty="0" smtClean="0"/>
              <a:t>г</a:t>
            </a:r>
            <a:r>
              <a:rPr lang="ru-RU" sz="2400" dirty="0"/>
              <a:t>. Улан-Удэ к систематическим занятиям физической культурой для ведения здорового образа жизни, получения знака отличия ГТО и повышения двигательной активности </a:t>
            </a:r>
          </a:p>
        </p:txBody>
      </p:sp>
      <p:sp>
        <p:nvSpPr>
          <p:cNvPr id="6" name="AutoShape 2" descr="http://buryatia.arbitr.ru/files/images/1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buryatia.arbitr.ru/files/images/1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://buryatia.arbitr.ru/files/images/12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8980" y="620688"/>
            <a:ext cx="8844408" cy="0"/>
          </a:xfrm>
          <a:prstGeom prst="line">
            <a:avLst/>
          </a:prstGeom>
          <a:ln>
            <a:solidFill>
              <a:srgbClr val="B81E9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5779403"/>
              </p:ext>
            </p:extLst>
          </p:nvPr>
        </p:nvGraphicFramePr>
        <p:xfrm>
          <a:off x="0" y="2295967"/>
          <a:ext cx="898842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6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97917">
              <a:schemeClr val="bg1"/>
            </a:gs>
            <a:gs pos="61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9272" r="6320"/>
          <a:stretch/>
        </p:blipFill>
        <p:spPr>
          <a:xfrm>
            <a:off x="1" y="1"/>
            <a:ext cx="1331638" cy="565895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6206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r>
              <a:rPr lang="en-US" dirty="0" smtClean="0"/>
              <a:t> I</a:t>
            </a:r>
            <a:r>
              <a:rPr lang="ru-RU" dirty="0" smtClean="0"/>
              <a:t> этапа </a:t>
            </a:r>
            <a:r>
              <a:rPr lang="ru-RU" sz="3300" i="1" dirty="0" smtClean="0"/>
              <a:t>(на 1 января 2021 года)</a:t>
            </a:r>
            <a:endParaRPr lang="ru-RU" sz="33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6361" r="26310" b="13451"/>
          <a:stretch/>
        </p:blipFill>
        <p:spPr bwMode="auto">
          <a:xfrm>
            <a:off x="7452320" y="2348880"/>
            <a:ext cx="1691680" cy="358573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47" y="764402"/>
            <a:ext cx="2010375" cy="134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6" y="778001"/>
            <a:ext cx="1981171" cy="1320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4" y="764402"/>
            <a:ext cx="1960075" cy="1304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31" y="737203"/>
            <a:ext cx="1997670" cy="1332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9579" y="2168186"/>
            <a:ext cx="3919609" cy="1631216"/>
          </a:xfrm>
          <a:prstGeom prst="rect">
            <a:avLst/>
          </a:prstGeom>
          <a:ln w="5715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Флаги ГТО, стенд с нормативами </a:t>
            </a:r>
          </a:p>
          <a:p>
            <a:pPr algn="ctr"/>
            <a:r>
              <a:rPr lang="ru-RU" sz="2500" b="1" dirty="0">
                <a:solidFill>
                  <a:srgbClr val="000099"/>
                </a:solidFill>
              </a:rPr>
              <a:t>и</a:t>
            </a:r>
            <a:r>
              <a:rPr lang="ru-RU" sz="2500" b="1" dirty="0" smtClean="0">
                <a:solidFill>
                  <a:srgbClr val="000099"/>
                </a:solidFill>
              </a:rPr>
              <a:t> баннер Центра тестирования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2055" name="Picture 7" descr="C:\Users\Tuyana\Desktop\Мое НКО\ПРОЕКТЫ\2020\МИНСПОРТА_300 т.р\БГСХА_Минспорта\Смета на 250 тысяч рублей\Банеры и флаги\ГТО баннер большо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3" y="2080317"/>
            <a:ext cx="3995936" cy="233096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8519" b="3972"/>
          <a:stretch/>
        </p:blipFill>
        <p:spPr>
          <a:xfrm>
            <a:off x="3027711" y="3941064"/>
            <a:ext cx="4006076" cy="2916935"/>
          </a:xfrm>
          <a:prstGeom prst="rect">
            <a:avLst/>
          </a:prstGeom>
        </p:spPr>
      </p:pic>
      <p:pic>
        <p:nvPicPr>
          <p:cNvPr id="23" name="Рисунок 22" descr="C:\Users\Tuyana\Desktop\Мое НКО\ПРОЕКТЫ\2020\МИНСПОРТА_300 т.р\БГСХА_Минспорта\Смета на 250 тысяч рублей\Типография ГТО\Грамоты и дипломы\готово\Благодарность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4933916"/>
            <a:ext cx="1114329" cy="149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Tuyana\Desktop\Мое НКО\ПРОЕКТЫ\2020\МИНСПОРТА_300 т.р\БГСХА_Минспорта\Смета на 250 тысяч рублей\Типография ГТО\Грамоты и дипломы\готово\Димлом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79" y="4761346"/>
            <a:ext cx="953791" cy="123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t="11551" r="15987" b="8720"/>
          <a:stretch/>
        </p:blipFill>
        <p:spPr bwMode="auto">
          <a:xfrm>
            <a:off x="6556181" y="3088473"/>
            <a:ext cx="1518692" cy="368109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C:\Users\Tuyana\Desktop\Мое НКО\ПРОЕКТЫ\2020\МИНСПОРТА_300 т.р\БГСХА_Минспорта\Смета на 250 тысяч рублей\Типография ГТО\Грамоты и дипломы\готово\Почетная Грамота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6" y="4641059"/>
            <a:ext cx="985794" cy="129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6" y="5380003"/>
            <a:ext cx="1544299" cy="1181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6418847"/>
            <a:ext cx="2681983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Печатная продукция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36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6206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r>
              <a:rPr lang="en-US" dirty="0" smtClean="0"/>
              <a:t> I</a:t>
            </a:r>
            <a:r>
              <a:rPr lang="ru-RU" dirty="0" smtClean="0"/>
              <a:t> этапа </a:t>
            </a:r>
            <a:r>
              <a:rPr lang="ru-RU" sz="3300" i="1" dirty="0" smtClean="0"/>
              <a:t>(на 1 января 2021 года)</a:t>
            </a:r>
            <a:endParaRPr lang="ru-RU" sz="33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11736"/>
          <a:stretch/>
        </p:blipFill>
        <p:spPr bwMode="auto">
          <a:xfrm>
            <a:off x="306198" y="3501008"/>
            <a:ext cx="1717053" cy="24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Мои документы\Фото\ФОТО\2021\фото Для отчета_декабрь 2020-январь 2021\Прием ГТО у препод ИНО_дек 2020\IMG20201208143120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3" t="4662" r="8809" b="21462"/>
          <a:stretch/>
        </p:blipFill>
        <p:spPr bwMode="auto">
          <a:xfrm>
            <a:off x="2109203" y="3501008"/>
            <a:ext cx="1388435" cy="2472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Мои документы\Фото\ФОТО\2021\фото Для отчета_декабрь 2020-январь 2021\Прием ГТО у препод ИНО_дек 2020\IMG202012081449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r="22095"/>
          <a:stretch/>
        </p:blipFill>
        <p:spPr bwMode="auto">
          <a:xfrm>
            <a:off x="3635896" y="3527902"/>
            <a:ext cx="2448272" cy="2472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" y="871024"/>
            <a:ext cx="3217915" cy="229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9229" y="723985"/>
            <a:ext cx="57871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  <a:r>
              <a:rPr lang="ru-RU" b="1" dirty="0" smtClean="0"/>
              <a:t> преподавателей </a:t>
            </a:r>
            <a:r>
              <a:rPr lang="ru-RU" dirty="0" smtClean="0"/>
              <a:t>по ФК БГСХА прошли обучение в </a:t>
            </a:r>
          </a:p>
          <a:p>
            <a:pPr algn="ctr"/>
            <a:r>
              <a:rPr lang="ru-RU" sz="1900" u="sng" dirty="0" smtClean="0"/>
              <a:t>ФГАОУ ВО «Белгородский государственный национальный исследовательский университет» </a:t>
            </a:r>
          </a:p>
          <a:p>
            <a:pPr algn="ctr"/>
            <a:r>
              <a:rPr lang="ru-RU" dirty="0" smtClean="0"/>
              <a:t>по программе </a:t>
            </a:r>
          </a:p>
          <a:p>
            <a:pPr algn="ctr"/>
            <a:r>
              <a:rPr lang="ru-RU" b="1" i="1" dirty="0" smtClean="0"/>
              <a:t>«Подготовка спортивных судей главной судейской коллегии и судейских бригад физкультурных и спортивных мероприятий Всероссийского физкультурно-спортивного комплекса «Готов к труду и обороне»</a:t>
            </a:r>
            <a:endParaRPr lang="ru-RU" b="1" i="1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9046" r="51468" b="25568"/>
          <a:stretch/>
        </p:blipFill>
        <p:spPr bwMode="auto">
          <a:xfrm>
            <a:off x="6084168" y="3484629"/>
            <a:ext cx="3075777" cy="2489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987" y="6185537"/>
            <a:ext cx="88569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Приобретено оборудования для сдачи норм ГТО и лазерный тир на 2 места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69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6206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Результаты</a:t>
            </a:r>
            <a:r>
              <a:rPr lang="en-US" dirty="0" smtClean="0"/>
              <a:t> I</a:t>
            </a:r>
            <a:r>
              <a:rPr lang="ru-RU" dirty="0" smtClean="0"/>
              <a:t> этапа </a:t>
            </a:r>
            <a:r>
              <a:rPr lang="ru-RU" sz="3300" i="1" dirty="0" smtClean="0"/>
              <a:t>(на 1 января 2021 года)</a:t>
            </a:r>
            <a:endParaRPr lang="ru-RU" sz="3300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86746" y="1268760"/>
            <a:ext cx="511256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65225" y="3429000"/>
            <a:ext cx="24340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55576" y="4149080"/>
            <a:ext cx="4464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16108" y="78329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Были зарегистрированы в </a:t>
            </a:r>
            <a:r>
              <a:rPr lang="ru-RU" sz="2000" dirty="0"/>
              <a:t>системе АИС ГТО и имеют УИН </a:t>
            </a:r>
            <a:r>
              <a:rPr lang="ru-RU" sz="2000" b="1" i="1" dirty="0"/>
              <a:t>– 1 </a:t>
            </a:r>
            <a:r>
              <a:rPr lang="ru-RU" sz="2000" b="1" i="1" dirty="0" smtClean="0"/>
              <a:t>019 человек  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3497" y="1700808"/>
            <a:ext cx="3317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/>
              <a:t>Приняли участие в сдаче норм ГТО за период октябрь-декабрь 2020 года – </a:t>
            </a:r>
            <a:r>
              <a:rPr lang="ru-RU" sz="2100" b="1" dirty="0"/>
              <a:t>853 человека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63121" y="4382236"/>
            <a:ext cx="4289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 153 претендентов </a:t>
            </a:r>
            <a:r>
              <a:rPr lang="ru-RU" dirty="0"/>
              <a:t>на знаки отличия </a:t>
            </a:r>
            <a:r>
              <a:rPr lang="ru-RU" dirty="0" smtClean="0"/>
              <a:t>сдали</a:t>
            </a:r>
            <a:r>
              <a:rPr lang="ru-RU" dirty="0"/>
              <a:t>:</a:t>
            </a:r>
          </a:p>
          <a:p>
            <a:r>
              <a:rPr lang="ru-RU" b="1" dirty="0"/>
              <a:t>62 человека </a:t>
            </a:r>
            <a:r>
              <a:rPr lang="ru-RU" dirty="0"/>
              <a:t>(13 преподавателей БГСХА и 49 студентов БГСХА) выполнили нормативы на знак отличия из них: </a:t>
            </a:r>
          </a:p>
          <a:p>
            <a:pPr lvl="1"/>
            <a:r>
              <a:rPr lang="ru-RU" dirty="0"/>
              <a:t>Золотой знак  - 17 человек</a:t>
            </a:r>
          </a:p>
          <a:p>
            <a:pPr lvl="1"/>
            <a:r>
              <a:rPr lang="ru-RU" dirty="0"/>
              <a:t>Серебряный знак – 18 человек</a:t>
            </a:r>
          </a:p>
          <a:p>
            <a:pPr lvl="1"/>
            <a:r>
              <a:rPr lang="ru-RU" dirty="0"/>
              <a:t>Бронзовый знак  - 27 человек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7" t="16255" b="18082"/>
          <a:stretch/>
        </p:blipFill>
        <p:spPr bwMode="auto">
          <a:xfrm>
            <a:off x="-1" y="1446987"/>
            <a:ext cx="5605205" cy="234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4800" b="13914"/>
          <a:stretch/>
        </p:blipFill>
        <p:spPr bwMode="auto">
          <a:xfrm>
            <a:off x="7009576" y="3728005"/>
            <a:ext cx="1823425" cy="30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3598" r="27754"/>
          <a:stretch/>
        </p:blipFill>
        <p:spPr bwMode="auto">
          <a:xfrm>
            <a:off x="217875" y="4351236"/>
            <a:ext cx="2518919" cy="232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8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3629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80" y="3168538"/>
            <a:ext cx="50518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Основная задача проекта </a:t>
            </a:r>
            <a:r>
              <a:rPr lang="ru-RU" dirty="0"/>
              <a:t>– повышение уровня физической подготовленности по силовым испытаниям ГТО путем организации учебно-тренировочных занятий с профессиональными тренерами и спортсменами по 5 направлениям силового тренинга: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/>
              <a:t>начальная </a:t>
            </a:r>
            <a:r>
              <a:rPr lang="ru-RU" b="1" i="1" dirty="0"/>
              <a:t>силовая подготовка и силовое </a:t>
            </a:r>
            <a:r>
              <a:rPr lang="ru-RU" b="1" i="1" dirty="0" smtClean="0"/>
              <a:t>троеборье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/>
              <a:t>гиревой спорт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/>
              <a:t>женский </a:t>
            </a:r>
            <a:r>
              <a:rPr lang="ru-RU" b="1" i="1" dirty="0"/>
              <a:t>фитнес и </a:t>
            </a:r>
            <a:r>
              <a:rPr lang="ru-RU" b="1" i="1" dirty="0" smtClean="0"/>
              <a:t>пауэрлифтинг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/>
              <a:t>СКиВ-кросс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8272" y="705555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Мониторинг результатов показал, что слабым звеном при сдаче нормативов являются </a:t>
            </a:r>
            <a:r>
              <a:rPr lang="ru-RU" sz="2000" b="1" i="1" dirty="0" smtClean="0"/>
              <a:t>силовые </a:t>
            </a:r>
            <a:r>
              <a:rPr lang="ru-RU" sz="2000" b="1" i="1" dirty="0"/>
              <a:t>показатели</a:t>
            </a:r>
            <a:r>
              <a:rPr lang="ru-RU" i="1" dirty="0"/>
              <a:t>, включая подьем туловища и прыжок в длину. </a:t>
            </a:r>
            <a:r>
              <a:rPr lang="ru-RU" i="1" dirty="0" smtClean="0"/>
              <a:t>Из всех </a:t>
            </a:r>
            <a:r>
              <a:rPr lang="ru-RU" i="1" dirty="0"/>
              <a:t>сдавших эти нормативы даже </a:t>
            </a:r>
            <a:r>
              <a:rPr lang="ru-RU" b="1" i="1" dirty="0" smtClean="0"/>
              <a:t>до </a:t>
            </a:r>
            <a:r>
              <a:rPr lang="ru-RU" b="1" i="1" dirty="0"/>
              <a:t>бронзового знака «не дотягивают» - 78 %.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2" y="3358375"/>
            <a:ext cx="4302224" cy="3190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/>
        </p:blipFill>
        <p:spPr>
          <a:xfrm>
            <a:off x="246599" y="718662"/>
            <a:ext cx="2149923" cy="2449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 b="3162"/>
          <a:stretch/>
        </p:blipFill>
        <p:spPr>
          <a:xfrm>
            <a:off x="6948264" y="910142"/>
            <a:ext cx="1805186" cy="165292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948264" y="1016732"/>
            <a:ext cx="1805186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661678" y="1124744"/>
            <a:ext cx="2261861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258922" cy="2732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242" y="-2"/>
            <a:ext cx="6120680" cy="504056"/>
          </a:xfr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проекта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2642087"/>
              </p:ext>
            </p:extLst>
          </p:nvPr>
        </p:nvGraphicFramePr>
        <p:xfrm>
          <a:off x="0" y="2492896"/>
          <a:ext cx="9258922" cy="408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60582" y="6265381"/>
            <a:ext cx="6015674" cy="576064"/>
            <a:chOff x="3008301" y="-43894"/>
            <a:chExt cx="2632792" cy="7589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08301" y="-43894"/>
              <a:ext cx="2632792" cy="75890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008301" y="-43894"/>
              <a:ext cx="2632792" cy="75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dirty="0" smtClean="0"/>
                <a:t>ПРИЗЫ ДЛЯ СДАВШИХ НОРМАТИВЫ ГТО НА ЗНАК</a:t>
              </a:r>
              <a:endParaRPr lang="ru-RU" sz="2100" kern="1200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8" b="100000" l="9961" r="90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79027"/>
            <a:ext cx="1519591" cy="15195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2342978"/>
            <a:ext cx="20882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Апрель 2021 год -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42472" y="6419334"/>
            <a:ext cx="208823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 Декабрь 2021 год</a:t>
            </a:r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2222500" y="2540000"/>
            <a:ext cx="4826000" cy="4064000"/>
          </a:xfrm>
          <a:custGeom>
            <a:avLst/>
            <a:gdLst>
              <a:gd name="connsiteX0" fmla="*/ 0 w 4826000"/>
              <a:gd name="connsiteY0" fmla="*/ 0 h 4064000"/>
              <a:gd name="connsiteX1" fmla="*/ 190500 w 4826000"/>
              <a:gd name="connsiteY1" fmla="*/ 12700 h 4064000"/>
              <a:gd name="connsiteX2" fmla="*/ 241300 w 4826000"/>
              <a:gd name="connsiteY2" fmla="*/ 25400 h 4064000"/>
              <a:gd name="connsiteX3" fmla="*/ 317500 w 4826000"/>
              <a:gd name="connsiteY3" fmla="*/ 50800 h 4064000"/>
              <a:gd name="connsiteX4" fmla="*/ 444500 w 4826000"/>
              <a:gd name="connsiteY4" fmla="*/ 139700 h 4064000"/>
              <a:gd name="connsiteX5" fmla="*/ 482600 w 4826000"/>
              <a:gd name="connsiteY5" fmla="*/ 152400 h 4064000"/>
              <a:gd name="connsiteX6" fmla="*/ 546100 w 4826000"/>
              <a:gd name="connsiteY6" fmla="*/ 254000 h 4064000"/>
              <a:gd name="connsiteX7" fmla="*/ 571500 w 4826000"/>
              <a:gd name="connsiteY7" fmla="*/ 292100 h 4064000"/>
              <a:gd name="connsiteX8" fmla="*/ 596900 w 4826000"/>
              <a:gd name="connsiteY8" fmla="*/ 368300 h 4064000"/>
              <a:gd name="connsiteX9" fmla="*/ 622300 w 4826000"/>
              <a:gd name="connsiteY9" fmla="*/ 406400 h 4064000"/>
              <a:gd name="connsiteX10" fmla="*/ 647700 w 4826000"/>
              <a:gd name="connsiteY10" fmla="*/ 482600 h 4064000"/>
              <a:gd name="connsiteX11" fmla="*/ 660400 w 4826000"/>
              <a:gd name="connsiteY11" fmla="*/ 520700 h 4064000"/>
              <a:gd name="connsiteX12" fmla="*/ 647700 w 4826000"/>
              <a:gd name="connsiteY12" fmla="*/ 736600 h 4064000"/>
              <a:gd name="connsiteX13" fmla="*/ 622300 w 4826000"/>
              <a:gd name="connsiteY13" fmla="*/ 774700 h 4064000"/>
              <a:gd name="connsiteX14" fmla="*/ 609600 w 4826000"/>
              <a:gd name="connsiteY14" fmla="*/ 812800 h 4064000"/>
              <a:gd name="connsiteX15" fmla="*/ 584200 w 4826000"/>
              <a:gd name="connsiteY15" fmla="*/ 850900 h 4064000"/>
              <a:gd name="connsiteX16" fmla="*/ 571500 w 4826000"/>
              <a:gd name="connsiteY16" fmla="*/ 889000 h 4064000"/>
              <a:gd name="connsiteX17" fmla="*/ 457200 w 4826000"/>
              <a:gd name="connsiteY17" fmla="*/ 977900 h 4064000"/>
              <a:gd name="connsiteX18" fmla="*/ 419100 w 4826000"/>
              <a:gd name="connsiteY18" fmla="*/ 1016000 h 4064000"/>
              <a:gd name="connsiteX19" fmla="*/ 393700 w 4826000"/>
              <a:gd name="connsiteY19" fmla="*/ 1092200 h 4064000"/>
              <a:gd name="connsiteX20" fmla="*/ 381000 w 4826000"/>
              <a:gd name="connsiteY20" fmla="*/ 1130300 h 4064000"/>
              <a:gd name="connsiteX21" fmla="*/ 393700 w 4826000"/>
              <a:gd name="connsiteY21" fmla="*/ 1422400 h 4064000"/>
              <a:gd name="connsiteX22" fmla="*/ 419100 w 4826000"/>
              <a:gd name="connsiteY22" fmla="*/ 1460500 h 4064000"/>
              <a:gd name="connsiteX23" fmla="*/ 495300 w 4826000"/>
              <a:gd name="connsiteY23" fmla="*/ 1536700 h 4064000"/>
              <a:gd name="connsiteX24" fmla="*/ 520700 w 4826000"/>
              <a:gd name="connsiteY24" fmla="*/ 1574800 h 4064000"/>
              <a:gd name="connsiteX25" fmla="*/ 558800 w 4826000"/>
              <a:gd name="connsiteY25" fmla="*/ 1600200 h 4064000"/>
              <a:gd name="connsiteX26" fmla="*/ 609600 w 4826000"/>
              <a:gd name="connsiteY26" fmla="*/ 1638300 h 4064000"/>
              <a:gd name="connsiteX27" fmla="*/ 673100 w 4826000"/>
              <a:gd name="connsiteY27" fmla="*/ 1663700 h 4064000"/>
              <a:gd name="connsiteX28" fmla="*/ 749300 w 4826000"/>
              <a:gd name="connsiteY28" fmla="*/ 1689100 h 4064000"/>
              <a:gd name="connsiteX29" fmla="*/ 787400 w 4826000"/>
              <a:gd name="connsiteY29" fmla="*/ 1701800 h 4064000"/>
              <a:gd name="connsiteX30" fmla="*/ 838200 w 4826000"/>
              <a:gd name="connsiteY30" fmla="*/ 1714500 h 4064000"/>
              <a:gd name="connsiteX31" fmla="*/ 876300 w 4826000"/>
              <a:gd name="connsiteY31" fmla="*/ 1739900 h 4064000"/>
              <a:gd name="connsiteX32" fmla="*/ 990600 w 4826000"/>
              <a:gd name="connsiteY32" fmla="*/ 1803400 h 4064000"/>
              <a:gd name="connsiteX33" fmla="*/ 1028700 w 4826000"/>
              <a:gd name="connsiteY33" fmla="*/ 1841500 h 4064000"/>
              <a:gd name="connsiteX34" fmla="*/ 1079500 w 4826000"/>
              <a:gd name="connsiteY34" fmla="*/ 1917700 h 4064000"/>
              <a:gd name="connsiteX35" fmla="*/ 1117600 w 4826000"/>
              <a:gd name="connsiteY35" fmla="*/ 1955800 h 4064000"/>
              <a:gd name="connsiteX36" fmla="*/ 1104900 w 4826000"/>
              <a:gd name="connsiteY36" fmla="*/ 2197100 h 4064000"/>
              <a:gd name="connsiteX37" fmla="*/ 1054100 w 4826000"/>
              <a:gd name="connsiteY37" fmla="*/ 2324100 h 4064000"/>
              <a:gd name="connsiteX38" fmla="*/ 1028700 w 4826000"/>
              <a:gd name="connsiteY38" fmla="*/ 2362200 h 4064000"/>
              <a:gd name="connsiteX39" fmla="*/ 965200 w 4826000"/>
              <a:gd name="connsiteY39" fmla="*/ 2438400 h 4064000"/>
              <a:gd name="connsiteX40" fmla="*/ 952500 w 4826000"/>
              <a:gd name="connsiteY40" fmla="*/ 2476500 h 4064000"/>
              <a:gd name="connsiteX41" fmla="*/ 901700 w 4826000"/>
              <a:gd name="connsiteY41" fmla="*/ 2552700 h 4064000"/>
              <a:gd name="connsiteX42" fmla="*/ 876300 w 4826000"/>
              <a:gd name="connsiteY42" fmla="*/ 2667000 h 4064000"/>
              <a:gd name="connsiteX43" fmla="*/ 889000 w 4826000"/>
              <a:gd name="connsiteY43" fmla="*/ 2768600 h 4064000"/>
              <a:gd name="connsiteX44" fmla="*/ 939800 w 4826000"/>
              <a:gd name="connsiteY44" fmla="*/ 2844800 h 4064000"/>
              <a:gd name="connsiteX45" fmla="*/ 1003300 w 4826000"/>
              <a:gd name="connsiteY45" fmla="*/ 2921000 h 4064000"/>
              <a:gd name="connsiteX46" fmla="*/ 1028700 w 4826000"/>
              <a:gd name="connsiteY46" fmla="*/ 2959100 h 4064000"/>
              <a:gd name="connsiteX47" fmla="*/ 1066800 w 4826000"/>
              <a:gd name="connsiteY47" fmla="*/ 2984500 h 4064000"/>
              <a:gd name="connsiteX48" fmla="*/ 1104900 w 4826000"/>
              <a:gd name="connsiteY48" fmla="*/ 3022600 h 4064000"/>
              <a:gd name="connsiteX49" fmla="*/ 1143000 w 4826000"/>
              <a:gd name="connsiteY49" fmla="*/ 3048000 h 4064000"/>
              <a:gd name="connsiteX50" fmla="*/ 1181100 w 4826000"/>
              <a:gd name="connsiteY50" fmla="*/ 3086100 h 4064000"/>
              <a:gd name="connsiteX51" fmla="*/ 1219200 w 4826000"/>
              <a:gd name="connsiteY51" fmla="*/ 3098800 h 4064000"/>
              <a:gd name="connsiteX52" fmla="*/ 1257300 w 4826000"/>
              <a:gd name="connsiteY52" fmla="*/ 3124200 h 4064000"/>
              <a:gd name="connsiteX53" fmla="*/ 1358900 w 4826000"/>
              <a:gd name="connsiteY53" fmla="*/ 3149600 h 4064000"/>
              <a:gd name="connsiteX54" fmla="*/ 1409700 w 4826000"/>
              <a:gd name="connsiteY54" fmla="*/ 3187700 h 4064000"/>
              <a:gd name="connsiteX55" fmla="*/ 1473200 w 4826000"/>
              <a:gd name="connsiteY55" fmla="*/ 3200400 h 4064000"/>
              <a:gd name="connsiteX56" fmla="*/ 1663700 w 4826000"/>
              <a:gd name="connsiteY56" fmla="*/ 3225800 h 4064000"/>
              <a:gd name="connsiteX57" fmla="*/ 1739900 w 4826000"/>
              <a:gd name="connsiteY57" fmla="*/ 3238500 h 4064000"/>
              <a:gd name="connsiteX58" fmla="*/ 1778000 w 4826000"/>
              <a:gd name="connsiteY58" fmla="*/ 3251200 h 4064000"/>
              <a:gd name="connsiteX59" fmla="*/ 2108200 w 4826000"/>
              <a:gd name="connsiteY59" fmla="*/ 3276600 h 4064000"/>
              <a:gd name="connsiteX60" fmla="*/ 2222500 w 4826000"/>
              <a:gd name="connsiteY60" fmla="*/ 3365500 h 4064000"/>
              <a:gd name="connsiteX61" fmla="*/ 2273300 w 4826000"/>
              <a:gd name="connsiteY61" fmla="*/ 3441700 h 4064000"/>
              <a:gd name="connsiteX62" fmla="*/ 2336800 w 4826000"/>
              <a:gd name="connsiteY62" fmla="*/ 3517900 h 4064000"/>
              <a:gd name="connsiteX63" fmla="*/ 2362200 w 4826000"/>
              <a:gd name="connsiteY63" fmla="*/ 3594100 h 4064000"/>
              <a:gd name="connsiteX64" fmla="*/ 2476500 w 4826000"/>
              <a:gd name="connsiteY64" fmla="*/ 3683000 h 4064000"/>
              <a:gd name="connsiteX65" fmla="*/ 2552700 w 4826000"/>
              <a:gd name="connsiteY65" fmla="*/ 3708400 h 4064000"/>
              <a:gd name="connsiteX66" fmla="*/ 2590800 w 4826000"/>
              <a:gd name="connsiteY66" fmla="*/ 3721100 h 4064000"/>
              <a:gd name="connsiteX67" fmla="*/ 2705100 w 4826000"/>
              <a:gd name="connsiteY67" fmla="*/ 3746500 h 4064000"/>
              <a:gd name="connsiteX68" fmla="*/ 2781300 w 4826000"/>
              <a:gd name="connsiteY68" fmla="*/ 3759200 h 4064000"/>
              <a:gd name="connsiteX69" fmla="*/ 2832100 w 4826000"/>
              <a:gd name="connsiteY69" fmla="*/ 3771900 h 4064000"/>
              <a:gd name="connsiteX70" fmla="*/ 4076700 w 4826000"/>
              <a:gd name="connsiteY70" fmla="*/ 3784600 h 4064000"/>
              <a:gd name="connsiteX71" fmla="*/ 4279900 w 4826000"/>
              <a:gd name="connsiteY71" fmla="*/ 3797300 h 4064000"/>
              <a:gd name="connsiteX72" fmla="*/ 4330700 w 4826000"/>
              <a:gd name="connsiteY72" fmla="*/ 3810000 h 4064000"/>
              <a:gd name="connsiteX73" fmla="*/ 4445000 w 4826000"/>
              <a:gd name="connsiteY73" fmla="*/ 3835400 h 4064000"/>
              <a:gd name="connsiteX74" fmla="*/ 4495800 w 4826000"/>
              <a:gd name="connsiteY74" fmla="*/ 3848100 h 4064000"/>
              <a:gd name="connsiteX75" fmla="*/ 4584700 w 4826000"/>
              <a:gd name="connsiteY75" fmla="*/ 3911600 h 4064000"/>
              <a:gd name="connsiteX76" fmla="*/ 4622800 w 4826000"/>
              <a:gd name="connsiteY76" fmla="*/ 3924300 h 4064000"/>
              <a:gd name="connsiteX77" fmla="*/ 4699000 w 4826000"/>
              <a:gd name="connsiteY77" fmla="*/ 3975100 h 4064000"/>
              <a:gd name="connsiteX78" fmla="*/ 4737100 w 4826000"/>
              <a:gd name="connsiteY78" fmla="*/ 4000500 h 4064000"/>
              <a:gd name="connsiteX79" fmla="*/ 4787900 w 4826000"/>
              <a:gd name="connsiteY79" fmla="*/ 4051300 h 4064000"/>
              <a:gd name="connsiteX80" fmla="*/ 4826000 w 4826000"/>
              <a:gd name="connsiteY80" fmla="*/ 406400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826000" h="4064000">
                <a:moveTo>
                  <a:pt x="0" y="0"/>
                </a:moveTo>
                <a:cubicBezTo>
                  <a:pt x="63500" y="4233"/>
                  <a:pt x="127209" y="6038"/>
                  <a:pt x="190500" y="12700"/>
                </a:cubicBezTo>
                <a:cubicBezTo>
                  <a:pt x="207859" y="14527"/>
                  <a:pt x="224582" y="20384"/>
                  <a:pt x="241300" y="25400"/>
                </a:cubicBezTo>
                <a:cubicBezTo>
                  <a:pt x="266945" y="33093"/>
                  <a:pt x="317500" y="50800"/>
                  <a:pt x="317500" y="50800"/>
                </a:cubicBezTo>
                <a:cubicBezTo>
                  <a:pt x="340684" y="68188"/>
                  <a:pt x="425738" y="133446"/>
                  <a:pt x="444500" y="139700"/>
                </a:cubicBezTo>
                <a:lnTo>
                  <a:pt x="482600" y="152400"/>
                </a:lnTo>
                <a:cubicBezTo>
                  <a:pt x="555448" y="249531"/>
                  <a:pt x="490314" y="156375"/>
                  <a:pt x="546100" y="254000"/>
                </a:cubicBezTo>
                <a:cubicBezTo>
                  <a:pt x="553673" y="267252"/>
                  <a:pt x="565301" y="278152"/>
                  <a:pt x="571500" y="292100"/>
                </a:cubicBezTo>
                <a:cubicBezTo>
                  <a:pt x="582374" y="316566"/>
                  <a:pt x="582048" y="346023"/>
                  <a:pt x="596900" y="368300"/>
                </a:cubicBezTo>
                <a:cubicBezTo>
                  <a:pt x="605367" y="381000"/>
                  <a:pt x="616101" y="392452"/>
                  <a:pt x="622300" y="406400"/>
                </a:cubicBezTo>
                <a:cubicBezTo>
                  <a:pt x="633174" y="430866"/>
                  <a:pt x="639233" y="457200"/>
                  <a:pt x="647700" y="482600"/>
                </a:cubicBezTo>
                <a:lnTo>
                  <a:pt x="660400" y="520700"/>
                </a:lnTo>
                <a:cubicBezTo>
                  <a:pt x="656167" y="592667"/>
                  <a:pt x="658394" y="665307"/>
                  <a:pt x="647700" y="736600"/>
                </a:cubicBezTo>
                <a:cubicBezTo>
                  <a:pt x="645436" y="751695"/>
                  <a:pt x="629126" y="761048"/>
                  <a:pt x="622300" y="774700"/>
                </a:cubicBezTo>
                <a:cubicBezTo>
                  <a:pt x="616313" y="786674"/>
                  <a:pt x="615587" y="800826"/>
                  <a:pt x="609600" y="812800"/>
                </a:cubicBezTo>
                <a:cubicBezTo>
                  <a:pt x="602774" y="826452"/>
                  <a:pt x="591026" y="837248"/>
                  <a:pt x="584200" y="850900"/>
                </a:cubicBezTo>
                <a:cubicBezTo>
                  <a:pt x="578213" y="862874"/>
                  <a:pt x="578926" y="877861"/>
                  <a:pt x="571500" y="889000"/>
                </a:cubicBezTo>
                <a:cubicBezTo>
                  <a:pt x="535750" y="942624"/>
                  <a:pt x="507660" y="927440"/>
                  <a:pt x="457200" y="977900"/>
                </a:cubicBezTo>
                <a:lnTo>
                  <a:pt x="419100" y="1016000"/>
                </a:lnTo>
                <a:lnTo>
                  <a:pt x="393700" y="1092200"/>
                </a:lnTo>
                <a:lnTo>
                  <a:pt x="381000" y="1130300"/>
                </a:lnTo>
                <a:cubicBezTo>
                  <a:pt x="385233" y="1227667"/>
                  <a:pt x="382529" y="1325584"/>
                  <a:pt x="393700" y="1422400"/>
                </a:cubicBezTo>
                <a:cubicBezTo>
                  <a:pt x="395450" y="1437563"/>
                  <a:pt x="408959" y="1449092"/>
                  <a:pt x="419100" y="1460500"/>
                </a:cubicBezTo>
                <a:cubicBezTo>
                  <a:pt x="442965" y="1487348"/>
                  <a:pt x="475375" y="1506812"/>
                  <a:pt x="495300" y="1536700"/>
                </a:cubicBezTo>
                <a:cubicBezTo>
                  <a:pt x="503767" y="1549400"/>
                  <a:pt x="509907" y="1564007"/>
                  <a:pt x="520700" y="1574800"/>
                </a:cubicBezTo>
                <a:cubicBezTo>
                  <a:pt x="531493" y="1585593"/>
                  <a:pt x="546380" y="1591328"/>
                  <a:pt x="558800" y="1600200"/>
                </a:cubicBezTo>
                <a:cubicBezTo>
                  <a:pt x="576024" y="1612503"/>
                  <a:pt x="591097" y="1628021"/>
                  <a:pt x="609600" y="1638300"/>
                </a:cubicBezTo>
                <a:cubicBezTo>
                  <a:pt x="629528" y="1649371"/>
                  <a:pt x="651675" y="1655909"/>
                  <a:pt x="673100" y="1663700"/>
                </a:cubicBezTo>
                <a:cubicBezTo>
                  <a:pt x="698262" y="1672850"/>
                  <a:pt x="723900" y="1680633"/>
                  <a:pt x="749300" y="1689100"/>
                </a:cubicBezTo>
                <a:cubicBezTo>
                  <a:pt x="762000" y="1693333"/>
                  <a:pt x="774413" y="1698553"/>
                  <a:pt x="787400" y="1701800"/>
                </a:cubicBezTo>
                <a:lnTo>
                  <a:pt x="838200" y="1714500"/>
                </a:lnTo>
                <a:cubicBezTo>
                  <a:pt x="850900" y="1722967"/>
                  <a:pt x="862648" y="1733074"/>
                  <a:pt x="876300" y="1739900"/>
                </a:cubicBezTo>
                <a:cubicBezTo>
                  <a:pt x="940180" y="1771840"/>
                  <a:pt x="910513" y="1723313"/>
                  <a:pt x="990600" y="1803400"/>
                </a:cubicBezTo>
                <a:cubicBezTo>
                  <a:pt x="1003300" y="1816100"/>
                  <a:pt x="1017673" y="1827323"/>
                  <a:pt x="1028700" y="1841500"/>
                </a:cubicBezTo>
                <a:cubicBezTo>
                  <a:pt x="1047442" y="1865597"/>
                  <a:pt x="1057914" y="1896114"/>
                  <a:pt x="1079500" y="1917700"/>
                </a:cubicBezTo>
                <a:lnTo>
                  <a:pt x="1117600" y="1955800"/>
                </a:lnTo>
                <a:cubicBezTo>
                  <a:pt x="1113367" y="2036233"/>
                  <a:pt x="1114497" y="2117129"/>
                  <a:pt x="1104900" y="2197100"/>
                </a:cubicBezTo>
                <a:cubicBezTo>
                  <a:pt x="1100948" y="2230037"/>
                  <a:pt x="1072075" y="2292644"/>
                  <a:pt x="1054100" y="2324100"/>
                </a:cubicBezTo>
                <a:cubicBezTo>
                  <a:pt x="1046527" y="2337352"/>
                  <a:pt x="1038471" y="2350474"/>
                  <a:pt x="1028700" y="2362200"/>
                </a:cubicBezTo>
                <a:cubicBezTo>
                  <a:pt x="993591" y="2404331"/>
                  <a:pt x="988849" y="2391102"/>
                  <a:pt x="965200" y="2438400"/>
                </a:cubicBezTo>
                <a:cubicBezTo>
                  <a:pt x="959213" y="2450374"/>
                  <a:pt x="959001" y="2464798"/>
                  <a:pt x="952500" y="2476500"/>
                </a:cubicBezTo>
                <a:cubicBezTo>
                  <a:pt x="937675" y="2503185"/>
                  <a:pt x="901700" y="2552700"/>
                  <a:pt x="901700" y="2552700"/>
                </a:cubicBezTo>
                <a:cubicBezTo>
                  <a:pt x="896802" y="2572292"/>
                  <a:pt x="876300" y="2650877"/>
                  <a:pt x="876300" y="2667000"/>
                </a:cubicBezTo>
                <a:cubicBezTo>
                  <a:pt x="876300" y="2701130"/>
                  <a:pt x="877521" y="2736458"/>
                  <a:pt x="889000" y="2768600"/>
                </a:cubicBezTo>
                <a:cubicBezTo>
                  <a:pt x="899267" y="2797349"/>
                  <a:pt x="922867" y="2819400"/>
                  <a:pt x="939800" y="2844800"/>
                </a:cubicBezTo>
                <a:cubicBezTo>
                  <a:pt x="1002863" y="2939395"/>
                  <a:pt x="921812" y="2823214"/>
                  <a:pt x="1003300" y="2921000"/>
                </a:cubicBezTo>
                <a:cubicBezTo>
                  <a:pt x="1013071" y="2932726"/>
                  <a:pt x="1017907" y="2948307"/>
                  <a:pt x="1028700" y="2959100"/>
                </a:cubicBezTo>
                <a:cubicBezTo>
                  <a:pt x="1039493" y="2969893"/>
                  <a:pt x="1055074" y="2974729"/>
                  <a:pt x="1066800" y="2984500"/>
                </a:cubicBezTo>
                <a:cubicBezTo>
                  <a:pt x="1080598" y="2995998"/>
                  <a:pt x="1091102" y="3011102"/>
                  <a:pt x="1104900" y="3022600"/>
                </a:cubicBezTo>
                <a:cubicBezTo>
                  <a:pt x="1116626" y="3032371"/>
                  <a:pt x="1131274" y="3038229"/>
                  <a:pt x="1143000" y="3048000"/>
                </a:cubicBezTo>
                <a:cubicBezTo>
                  <a:pt x="1156798" y="3059498"/>
                  <a:pt x="1166156" y="3076137"/>
                  <a:pt x="1181100" y="3086100"/>
                </a:cubicBezTo>
                <a:cubicBezTo>
                  <a:pt x="1192239" y="3093526"/>
                  <a:pt x="1207226" y="3092813"/>
                  <a:pt x="1219200" y="3098800"/>
                </a:cubicBezTo>
                <a:cubicBezTo>
                  <a:pt x="1232852" y="3105626"/>
                  <a:pt x="1242955" y="3118984"/>
                  <a:pt x="1257300" y="3124200"/>
                </a:cubicBezTo>
                <a:cubicBezTo>
                  <a:pt x="1290107" y="3136130"/>
                  <a:pt x="1358900" y="3149600"/>
                  <a:pt x="1358900" y="3149600"/>
                </a:cubicBezTo>
                <a:cubicBezTo>
                  <a:pt x="1375833" y="3162300"/>
                  <a:pt x="1390358" y="3179103"/>
                  <a:pt x="1409700" y="3187700"/>
                </a:cubicBezTo>
                <a:cubicBezTo>
                  <a:pt x="1429425" y="3196467"/>
                  <a:pt x="1451962" y="3196539"/>
                  <a:pt x="1473200" y="3200400"/>
                </a:cubicBezTo>
                <a:cubicBezTo>
                  <a:pt x="1594653" y="3222482"/>
                  <a:pt x="1512730" y="3205671"/>
                  <a:pt x="1663700" y="3225800"/>
                </a:cubicBezTo>
                <a:cubicBezTo>
                  <a:pt x="1689224" y="3229203"/>
                  <a:pt x="1714763" y="3232914"/>
                  <a:pt x="1739900" y="3238500"/>
                </a:cubicBezTo>
                <a:cubicBezTo>
                  <a:pt x="1752968" y="3241404"/>
                  <a:pt x="1764748" y="3249307"/>
                  <a:pt x="1778000" y="3251200"/>
                </a:cubicBezTo>
                <a:cubicBezTo>
                  <a:pt x="1842616" y="3260431"/>
                  <a:pt x="2059501" y="3273353"/>
                  <a:pt x="2108200" y="3276600"/>
                </a:cubicBezTo>
                <a:cubicBezTo>
                  <a:pt x="2199344" y="3337363"/>
                  <a:pt x="2162814" y="3305814"/>
                  <a:pt x="2222500" y="3365500"/>
                </a:cubicBezTo>
                <a:cubicBezTo>
                  <a:pt x="2244819" y="3432457"/>
                  <a:pt x="2220449" y="3378279"/>
                  <a:pt x="2273300" y="3441700"/>
                </a:cubicBezTo>
                <a:cubicBezTo>
                  <a:pt x="2361707" y="3547788"/>
                  <a:pt x="2225490" y="3406590"/>
                  <a:pt x="2336800" y="3517900"/>
                </a:cubicBezTo>
                <a:cubicBezTo>
                  <a:pt x="2345267" y="3543300"/>
                  <a:pt x="2343268" y="3575168"/>
                  <a:pt x="2362200" y="3594100"/>
                </a:cubicBezTo>
                <a:cubicBezTo>
                  <a:pt x="2395074" y="3626974"/>
                  <a:pt x="2430928" y="3667809"/>
                  <a:pt x="2476500" y="3683000"/>
                </a:cubicBezTo>
                <a:lnTo>
                  <a:pt x="2552700" y="3708400"/>
                </a:lnTo>
                <a:cubicBezTo>
                  <a:pt x="2565400" y="3712633"/>
                  <a:pt x="2577732" y="3718196"/>
                  <a:pt x="2590800" y="3721100"/>
                </a:cubicBezTo>
                <a:cubicBezTo>
                  <a:pt x="2628900" y="3729567"/>
                  <a:pt x="2666829" y="3738846"/>
                  <a:pt x="2705100" y="3746500"/>
                </a:cubicBezTo>
                <a:cubicBezTo>
                  <a:pt x="2730350" y="3751550"/>
                  <a:pt x="2756050" y="3754150"/>
                  <a:pt x="2781300" y="3759200"/>
                </a:cubicBezTo>
                <a:cubicBezTo>
                  <a:pt x="2798416" y="3762623"/>
                  <a:pt x="2814649" y="3771558"/>
                  <a:pt x="2832100" y="3771900"/>
                </a:cubicBezTo>
                <a:lnTo>
                  <a:pt x="4076700" y="3784600"/>
                </a:lnTo>
                <a:cubicBezTo>
                  <a:pt x="4144433" y="3788833"/>
                  <a:pt x="4212371" y="3790547"/>
                  <a:pt x="4279900" y="3797300"/>
                </a:cubicBezTo>
                <a:cubicBezTo>
                  <a:pt x="4297268" y="3799037"/>
                  <a:pt x="4313693" y="3806075"/>
                  <a:pt x="4330700" y="3810000"/>
                </a:cubicBezTo>
                <a:lnTo>
                  <a:pt x="4445000" y="3835400"/>
                </a:lnTo>
                <a:cubicBezTo>
                  <a:pt x="4462007" y="3839325"/>
                  <a:pt x="4479457" y="3841971"/>
                  <a:pt x="4495800" y="3848100"/>
                </a:cubicBezTo>
                <a:cubicBezTo>
                  <a:pt x="4596033" y="3885688"/>
                  <a:pt x="4501556" y="3856171"/>
                  <a:pt x="4584700" y="3911600"/>
                </a:cubicBezTo>
                <a:cubicBezTo>
                  <a:pt x="4595839" y="3919026"/>
                  <a:pt x="4611098" y="3917799"/>
                  <a:pt x="4622800" y="3924300"/>
                </a:cubicBezTo>
                <a:cubicBezTo>
                  <a:pt x="4649485" y="3939125"/>
                  <a:pt x="4673600" y="3958167"/>
                  <a:pt x="4699000" y="3975100"/>
                </a:cubicBezTo>
                <a:cubicBezTo>
                  <a:pt x="4711700" y="3983567"/>
                  <a:pt x="4726307" y="3989707"/>
                  <a:pt x="4737100" y="4000500"/>
                </a:cubicBezTo>
                <a:cubicBezTo>
                  <a:pt x="4754033" y="4017433"/>
                  <a:pt x="4768413" y="4037381"/>
                  <a:pt x="4787900" y="4051300"/>
                </a:cubicBezTo>
                <a:cubicBezTo>
                  <a:pt x="4798793" y="4059081"/>
                  <a:pt x="4826000" y="4064000"/>
                  <a:pt x="4826000" y="406400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7381</TotalTime>
  <Words>1371</Words>
  <Application>Microsoft Office PowerPoint</Application>
  <PresentationFormat>Экран (4:3)</PresentationFormat>
  <Paragraphs>186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NewsPrint</vt:lpstr>
      <vt:lpstr>Тема Office</vt:lpstr>
      <vt:lpstr>Исполнительная</vt:lpstr>
      <vt:lpstr>Волна</vt:lpstr>
      <vt:lpstr>Справедливость</vt:lpstr>
      <vt:lpstr>Презентация PowerPoint</vt:lpstr>
      <vt:lpstr>                         Об инициаторе </vt:lpstr>
      <vt:lpstr>Команда проекта </vt:lpstr>
      <vt:lpstr>ЭТАПЫ ПРОЕКТА</vt:lpstr>
      <vt:lpstr>Результаты I этапа (на 1 января 2021 года)</vt:lpstr>
      <vt:lpstr>Результаты I этапа (на 1 января 2021 года)</vt:lpstr>
      <vt:lpstr>Результаты I этапа (на 1 января 2021 года)</vt:lpstr>
      <vt:lpstr>Актуальность проекта </vt:lpstr>
      <vt:lpstr>Мероприятия проекта</vt:lpstr>
      <vt:lpstr>СМИ и соц.сети</vt:lpstr>
      <vt:lpstr>Полоса препятствий для ГТО  (июнь-август 2021 года)</vt:lpstr>
      <vt:lpstr>Презентация PowerPoint</vt:lpstr>
      <vt:lpstr> Судейская бригада Центра тестирования ГТО</vt:lpstr>
      <vt:lpstr>Инвестиции проекта </vt:lpstr>
      <vt:lpstr>"День ГТО", посвященный 90-летию со дня создания ВФСК «Готов к труду и обороне» </vt:lpstr>
      <vt:lpstr>Социальные результаты проекта  </vt:lpstr>
      <vt:lpstr>Партнеры проекта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Tuyana</dc:creator>
  <cp:lastModifiedBy>admin</cp:lastModifiedBy>
  <cp:revision>159</cp:revision>
  <dcterms:created xsi:type="dcterms:W3CDTF">2020-03-03T02:03:58Z</dcterms:created>
  <dcterms:modified xsi:type="dcterms:W3CDTF">2021-03-13T16:18:06Z</dcterms:modified>
</cp:coreProperties>
</file>